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333" r:id="rId3"/>
    <p:sldId id="337" r:id="rId4"/>
    <p:sldId id="335" r:id="rId5"/>
    <p:sldId id="336" r:id="rId6"/>
    <p:sldId id="338" r:id="rId7"/>
    <p:sldId id="340" r:id="rId8"/>
    <p:sldId id="334" r:id="rId9"/>
    <p:sldId id="341" r:id="rId10"/>
    <p:sldId id="349" r:id="rId11"/>
    <p:sldId id="351" r:id="rId12"/>
    <p:sldId id="352" r:id="rId13"/>
    <p:sldId id="353" r:id="rId1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001"/>
    <a:srgbClr val="990099"/>
    <a:srgbClr val="3A16D4"/>
    <a:srgbClr val="000000"/>
    <a:srgbClr val="990033"/>
    <a:srgbClr val="FF66FF"/>
    <a:srgbClr val="FF3399"/>
    <a:srgbClr val="441D61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023" autoAdjust="0"/>
  </p:normalViewPr>
  <p:slideViewPr>
    <p:cSldViewPr snapToGrid="0" snapToObjects="1" showGuides="1">
      <p:cViewPr varScale="1">
        <p:scale>
          <a:sx n="54" d="100"/>
          <a:sy n="54" d="100"/>
        </p:scale>
        <p:origin x="1508" y="52"/>
      </p:cViewPr>
      <p:guideLst>
        <p:guide orient="horz" pos="2425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F8C3-DB06-43D5-BF09-E50FA72FB8AE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4FF6-50AF-4202-819C-4538823BF2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39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64FF6-50AF-4202-819C-4538823BF20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0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5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9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7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8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8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1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9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18CD-CF7D-BD43-B66A-40AC221468D4}" type="datetimeFigureOut">
              <a:rPr lang="es-MX" smtClean="0"/>
              <a:t>06/10/2020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207826" y="1773267"/>
            <a:ext cx="7772400" cy="4547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6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Contraloría Social (CS)</a:t>
            </a:r>
          </a:p>
          <a:p>
            <a:r>
              <a:rPr lang="es-MX" sz="66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Programa de Salud y</a:t>
            </a:r>
          </a:p>
          <a:p>
            <a:r>
              <a:rPr lang="es-MX" sz="66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Bienestar Comunitario </a:t>
            </a:r>
          </a:p>
          <a:p>
            <a:r>
              <a:rPr lang="es-MX" sz="66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027724509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56570"/>
              </p:ext>
            </p:extLst>
          </p:nvPr>
        </p:nvGraphicFramePr>
        <p:xfrm>
          <a:off x="616892" y="1262152"/>
          <a:ext cx="8410731" cy="5687288"/>
        </p:xfrm>
        <a:graphic>
          <a:graphicData uri="http://schemas.openxmlformats.org/drawingml/2006/table">
            <a:tbl>
              <a:tblPr/>
              <a:tblGrid>
                <a:gridCol w="2790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3093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Diseño de materiales en diferentes versiones para la difusión de la Contraloría Social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Tipo de material y Versiones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9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28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Distribución de los materiales de difusión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Ejemplares distribuidos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9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093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en el SICS la distribución de los materiales de difusión realizada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9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728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Capacitaciones realizadas en materia de Contraloría Social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Capacitaciones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9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588"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Material de Capacitación utilizado durante las capacitaciones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Material utilizado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9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029"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Material de Capacitación distribuido durante las capacitaciones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Material distribuido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9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029"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en el SICS la distribución de los materiales de Capacitación realizada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9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4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520914"/>
              </p:ext>
            </p:extLst>
          </p:nvPr>
        </p:nvGraphicFramePr>
        <p:xfrm>
          <a:off x="465513" y="1263535"/>
          <a:ext cx="9160624" cy="5233518"/>
        </p:xfrm>
        <a:graphic>
          <a:graphicData uri="http://schemas.openxmlformats.org/drawingml/2006/table">
            <a:tbl>
              <a:tblPr/>
              <a:tblGrid>
                <a:gridCol w="348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21215"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Registrar la información de las obras, apoyos y servicios programadas y ejecutadas con presupuesto federal autorizado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5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569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Constituir un Comité de Contraloría Social por Localidad 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Comités constituidos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851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Elaboración de Anexo del Acta de Registro del Comité de Espacios de Contraloría Social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Actas levantadas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883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en el SICS los Comités de Contraloría Social constituidos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6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42786"/>
              </p:ext>
            </p:extLst>
          </p:nvPr>
        </p:nvGraphicFramePr>
        <p:xfrm>
          <a:off x="399011" y="1097281"/>
          <a:ext cx="9127375" cy="5370020"/>
        </p:xfrm>
        <a:graphic>
          <a:graphicData uri="http://schemas.openxmlformats.org/drawingml/2006/table">
            <a:tbl>
              <a:tblPr/>
              <a:tblGrid>
                <a:gridCol w="302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9871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Reuniones realizadas con los beneficiarios 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Reuniones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112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Elaboración de Minuta de Reunión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Minutas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808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reuniones realizadas con los beneficiarios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9742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Elaboración y llenado de las Cédulas de Vigilancia con las respuestas de los integrantes del comité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808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en el SICS las Cédulas de Vigilancia con las respuestas de los integrantes del comité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871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Elaboración de Informe de los Comités de Contraloría Social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Informe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808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en el SICS el Informe de los Comités de Contraloría Social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2663" y="2757488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7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716817" y="3055566"/>
            <a:ext cx="6790642" cy="1107996"/>
          </a:xfrm>
          <a:prstGeom prst="rect">
            <a:avLst/>
          </a:prstGeom>
          <a:solidFill>
            <a:schemeClr val="accent4"/>
          </a:solidFill>
          <a:scene3d>
            <a:camera prst="isometricOffAxis2Left"/>
            <a:lightRig rig="threePt" dir="t"/>
          </a:scene3d>
          <a:sp3d>
            <a:bevelB w="152400" h="50800" prst="softRound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es-MX" sz="6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Gracias !!!!!</a:t>
            </a:r>
          </a:p>
        </p:txBody>
      </p:sp>
    </p:spTree>
    <p:extLst>
      <p:ext uri="{BB962C8B-B14F-4D97-AF65-F5344CB8AC3E}">
        <p14:creationId xmlns:p14="http://schemas.microsoft.com/office/powerpoint/2010/main" val="23081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5707" y="1088968"/>
            <a:ext cx="7169116" cy="7470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s-MX" b="1" dirty="0">
                <a:solidFill>
                  <a:schemeClr val="accent1"/>
                </a:solidFill>
                <a:latin typeface="Adobe Caslon Pro Bold" panose="0205070206050A020403" pitchFamily="18" charset="0"/>
              </a:rPr>
            </a:br>
            <a:r>
              <a:rPr lang="es-MX" b="1" dirty="0">
                <a:solidFill>
                  <a:schemeClr val="bg2">
                    <a:lumMod val="25000"/>
                  </a:schemeClr>
                </a:solidFill>
                <a:latin typeface="Adobe Caslon Pro Bold" panose="0205070206050A020403" pitchFamily="18" charset="0"/>
              </a:rPr>
              <a:t>¿</a:t>
            </a:r>
            <a:r>
              <a:rPr lang="es-MX" sz="4900" b="1" dirty="0">
                <a:solidFill>
                  <a:schemeClr val="bg2">
                    <a:lumMod val="25000"/>
                  </a:schemeClr>
                </a:solidFill>
                <a:latin typeface="Montserrat" pitchFamily="2" charset="77"/>
                <a:ea typeface="+mn-ea"/>
                <a:cs typeface="+mn-cs"/>
              </a:rPr>
              <a:t>Qué es la contraloría social</a:t>
            </a:r>
            <a:r>
              <a:rPr lang="es-MX" sz="4900" b="1" dirty="0">
                <a:solidFill>
                  <a:schemeClr val="bg2">
                    <a:lumMod val="25000"/>
                  </a:schemeClr>
                </a:solidFill>
                <a:latin typeface="Adobe Caslon Pro Bold" panose="0205070206050A020403" pitchFamily="18" charset="0"/>
              </a:rPr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926" y="2227811"/>
            <a:ext cx="9272337" cy="4405745"/>
          </a:xfr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s-MX" sz="4840" b="1" dirty="0">
                <a:solidFill>
                  <a:srgbClr val="3A16D4"/>
                </a:solidFill>
                <a:latin typeface="Adobe Caslon Pro Bold" panose="0205070206050A020403" pitchFamily="18" charset="0"/>
                <a:ea typeface="+mj-ea"/>
                <a:cs typeface="+mj-cs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es-MX" sz="8000" b="1" dirty="0">
                <a:solidFill>
                  <a:srgbClr val="3A16D4"/>
                </a:solidFill>
                <a:latin typeface="Montserrat" pitchFamily="2" charset="77"/>
              </a:rPr>
              <a:t>	</a:t>
            </a:r>
            <a:r>
              <a:rPr lang="es-MX" sz="8000" b="1" dirty="0">
                <a:solidFill>
                  <a:schemeClr val="accent5">
                    <a:lumMod val="50000"/>
                  </a:schemeClr>
                </a:solidFill>
                <a:latin typeface="Montserrat" pitchFamily="2" charset="77"/>
              </a:rPr>
              <a:t>Es el mecanismo de las/os beneficiarias/os para que de manera organizada, verifiquen el cumplimiento de las metas y la correcta aplicación de los recursos públicos, asignados a los programas Sociales del País. </a:t>
            </a:r>
          </a:p>
        </p:txBody>
      </p:sp>
    </p:spTree>
    <p:extLst>
      <p:ext uri="{BB962C8B-B14F-4D97-AF65-F5344CB8AC3E}">
        <p14:creationId xmlns:p14="http://schemas.microsoft.com/office/powerpoint/2010/main" val="21413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" y="1213658"/>
            <a:ext cx="8675370" cy="4571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s-MX" dirty="0">
                <a:latin typeface="Adobe Caslon Pro Bold" panose="0205070206050A020403" pitchFamily="18" charset="0"/>
              </a:rPr>
            </a:br>
            <a:r>
              <a:rPr lang="es-MX" sz="5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77"/>
                <a:ea typeface="+mn-ea"/>
                <a:cs typeface="+mn-cs"/>
              </a:rPr>
              <a:t>Propósito de la Contraloría Social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262" y="2044931"/>
            <a:ext cx="8934623" cy="46426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s-MX" sz="7300" b="1" dirty="0">
                <a:solidFill>
                  <a:srgbClr val="990099"/>
                </a:solidFill>
                <a:latin typeface="Montserrat" pitchFamily="2" charset="77"/>
              </a:rPr>
              <a:t>Vigilar que se inviertan adecuadamente los recursos.</a:t>
            </a:r>
          </a:p>
          <a:p>
            <a:pPr algn="just">
              <a:lnSpc>
                <a:spcPct val="110000"/>
              </a:lnSpc>
            </a:pPr>
            <a:r>
              <a:rPr lang="es-MX" sz="7300" b="1" dirty="0">
                <a:solidFill>
                  <a:srgbClr val="990099"/>
                </a:solidFill>
                <a:latin typeface="Montserrat" pitchFamily="2" charset="77"/>
              </a:rPr>
              <a:t>Verificar que se realice el mejor trabajo, para prevenir irregularidades.</a:t>
            </a:r>
          </a:p>
          <a:p>
            <a:pPr algn="just">
              <a:lnSpc>
                <a:spcPct val="110000"/>
              </a:lnSpc>
            </a:pPr>
            <a:r>
              <a:rPr lang="es-MX" sz="7300" b="1" dirty="0">
                <a:solidFill>
                  <a:srgbClr val="990099"/>
                </a:solidFill>
                <a:latin typeface="Montserrat" pitchFamily="2" charset="77"/>
              </a:rPr>
              <a:t>Asegurarse que el destino de los recursos no se desvié  con  propósitos distintos.</a:t>
            </a:r>
          </a:p>
          <a:p>
            <a:pPr algn="just"/>
            <a:endParaRPr lang="es-MX" dirty="0">
              <a:solidFill>
                <a:srgbClr val="3A16D4"/>
              </a:solidFill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0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" y="1138991"/>
            <a:ext cx="6639727" cy="7539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es-MX" sz="4000" dirty="0">
                <a:latin typeface="Adobe Caslon Pro Bold" panose="0205070206050A020403" pitchFamily="18" charset="0"/>
              </a:rPr>
            </a:br>
            <a:endParaRPr lang="es-MX" sz="4400" b="1" dirty="0">
              <a:solidFill>
                <a:schemeClr val="accent1"/>
              </a:solidFill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9505" y="2422357"/>
            <a:ext cx="9709266" cy="4636169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buFontTx/>
              <a:buAutoNum type="arabicPeriod"/>
            </a:pPr>
            <a:endParaRPr lang="es-MX" sz="6200" dirty="0">
              <a:latin typeface="Monserrat"/>
            </a:endParaRPr>
          </a:p>
          <a:p>
            <a:pPr marL="342900" indent="-342900" algn="just">
              <a:buFontTx/>
              <a:buAutoNum type="arabicPeriod"/>
            </a:pPr>
            <a:r>
              <a:rPr lang="es-MX" sz="7000" b="1" dirty="0">
                <a:solidFill>
                  <a:srgbClr val="6D0001"/>
                </a:solidFill>
                <a:latin typeface="Monserrat"/>
              </a:rPr>
              <a:t>Un comité formado por localidad o representante por programa. </a:t>
            </a:r>
          </a:p>
          <a:p>
            <a:pPr marL="342900" indent="-342900" algn="just">
              <a:buFontTx/>
              <a:buAutoNum type="arabicPeriod"/>
            </a:pPr>
            <a:r>
              <a:rPr lang="es-MX" sz="7000" b="1" dirty="0">
                <a:solidFill>
                  <a:srgbClr val="6D0001"/>
                </a:solidFill>
                <a:latin typeface="Monserrat"/>
              </a:rPr>
              <a:t>Puede conformarse por dos o cinco integrantes.</a:t>
            </a:r>
          </a:p>
          <a:p>
            <a:pPr marL="342900" indent="-342900" algn="just">
              <a:buFontTx/>
              <a:buAutoNum type="arabicPeriod"/>
            </a:pPr>
            <a:r>
              <a:rPr lang="es-MX" sz="7000" b="1" dirty="0">
                <a:solidFill>
                  <a:srgbClr val="6D0001"/>
                </a:solidFill>
                <a:latin typeface="Monserrat"/>
              </a:rPr>
              <a:t>Registro de los Comités (acta y minuta)</a:t>
            </a:r>
          </a:p>
          <a:p>
            <a:pPr marL="342900" indent="-342900" algn="just">
              <a:buFontTx/>
              <a:buAutoNum type="arabicPeriod"/>
            </a:pPr>
            <a:r>
              <a:rPr lang="es-MX" sz="7000" b="1" dirty="0">
                <a:solidFill>
                  <a:srgbClr val="6D0001"/>
                </a:solidFill>
                <a:latin typeface="Monserrat"/>
              </a:rPr>
              <a:t>Actividades:</a:t>
            </a:r>
          </a:p>
          <a:p>
            <a:pPr algn="just"/>
            <a:r>
              <a:rPr lang="es-MX" sz="7000" b="1" dirty="0">
                <a:solidFill>
                  <a:srgbClr val="6D0001"/>
                </a:solidFill>
                <a:latin typeface="Monserrat"/>
              </a:rPr>
              <a:t> Recibir y atender quejas y denuncias</a:t>
            </a:r>
          </a:p>
          <a:p>
            <a:pPr algn="just"/>
            <a:r>
              <a:rPr lang="es-MX" sz="7000" b="1" dirty="0">
                <a:solidFill>
                  <a:srgbClr val="6D0001"/>
                </a:solidFill>
                <a:latin typeface="Monserrat"/>
              </a:rPr>
              <a:t> Presentar quejas y denuncias ante la autoridad</a:t>
            </a:r>
          </a:p>
          <a:p>
            <a:pPr algn="just"/>
            <a:r>
              <a:rPr lang="es-MX" sz="7000" b="1" dirty="0">
                <a:solidFill>
                  <a:srgbClr val="6D0001"/>
                </a:solidFill>
                <a:latin typeface="Monserrat"/>
              </a:rPr>
              <a:t>Asistir a reuniones convocadas / capacitarse</a:t>
            </a:r>
          </a:p>
          <a:p>
            <a:pPr algn="just"/>
            <a:r>
              <a:rPr lang="es-MX" sz="7000" b="1" dirty="0">
                <a:solidFill>
                  <a:srgbClr val="6D0001"/>
                </a:solidFill>
                <a:latin typeface="Monserrat"/>
              </a:rPr>
              <a:t> Informar a los beneficiarios de sus actividades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es-MX" sz="7400" b="1" dirty="0">
              <a:solidFill>
                <a:srgbClr val="3A16D4"/>
              </a:solidFill>
              <a:latin typeface="Montserrat" pitchFamily="2" charset="77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78568" y="1138991"/>
            <a:ext cx="72011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es-MX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Comités Comunitarios de Contraloría Social.</a:t>
            </a:r>
          </a:p>
        </p:txBody>
      </p:sp>
    </p:spTree>
    <p:extLst>
      <p:ext uri="{BB962C8B-B14F-4D97-AF65-F5344CB8AC3E}">
        <p14:creationId xmlns:p14="http://schemas.microsoft.com/office/powerpoint/2010/main" val="14434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5894" y="1523614"/>
            <a:ext cx="8675370" cy="314464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es-MX" sz="5200" b="1" dirty="0">
              <a:solidFill>
                <a:srgbClr val="3A16D4"/>
              </a:solidFill>
              <a:latin typeface="Montserrat" pitchFamily="2" charset="77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s-MX" sz="5100" b="1" dirty="0">
                <a:solidFill>
                  <a:srgbClr val="3A16D4"/>
                </a:solidFill>
                <a:latin typeface="Montserrat" pitchFamily="2" charset="77"/>
              </a:rPr>
              <a:t>Finalmente el objetivo es mejorar los procesos de planeación, operación, y evaluación.</a:t>
            </a:r>
          </a:p>
          <a:p>
            <a:pPr algn="just"/>
            <a:endParaRPr lang="es-MX" dirty="0">
              <a:latin typeface="Adobe Caslon Pro Bold" panose="0205070206050A020403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937" y="4742603"/>
            <a:ext cx="3850105" cy="233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" y="985672"/>
            <a:ext cx="8675370" cy="71479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es-MX" b="1" dirty="0">
                <a:latin typeface="Adobe Caslon Pro Bold" panose="0205070206050A020403" pitchFamily="18" charset="0"/>
              </a:rPr>
            </a:br>
            <a:r>
              <a:rPr lang="es-MX" sz="4400" b="1" dirty="0">
                <a:solidFill>
                  <a:schemeClr val="accent1"/>
                </a:solidFill>
                <a:latin typeface="Montserrat" pitchFamily="2" charset="77"/>
                <a:ea typeface="+mn-ea"/>
                <a:cs typeface="+mn-cs"/>
              </a:rPr>
              <a:t>Beneficios de la Contraloría Social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2561" y="2651086"/>
            <a:ext cx="5133277" cy="381642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546585" y="5985393"/>
            <a:ext cx="5029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b="1" dirty="0">
                <a:solidFill>
                  <a:prstClr val="black"/>
                </a:solidFill>
              </a:rPr>
              <a:t>Abre un espacio organizado para la opinión de las personas beneficiarias</a:t>
            </a:r>
          </a:p>
        </p:txBody>
      </p:sp>
    </p:spTree>
    <p:extLst>
      <p:ext uri="{BB962C8B-B14F-4D97-AF65-F5344CB8AC3E}">
        <p14:creationId xmlns:p14="http://schemas.microsoft.com/office/powerpoint/2010/main" val="237719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1443789"/>
            <a:ext cx="8454188" cy="94648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MX" sz="4000" dirty="0">
                <a:latin typeface="Calibri" pitchFamily="34" charset="0"/>
              </a:rPr>
              <a:t>¿Qué es el SICS?</a:t>
            </a:r>
            <a:endParaRPr lang="es-MX" sz="4000" b="1" dirty="0">
              <a:solidFill>
                <a:schemeClr val="accent1"/>
              </a:solidFill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1904" y="2470483"/>
            <a:ext cx="9014811" cy="3898232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rgbClr val="3A16D4"/>
                </a:solidFill>
                <a:latin typeface="Adobe Caslon Pro Bold" panose="0205070206050A020403" pitchFamily="18" charset="0"/>
              </a:rPr>
              <a:t>Es una plataforma donde se capturan las actividades de promoción y operación de la CS efectuadas, por los servidores públicos, beneficiarios y comités de la CS; el sistema es administrado por la Secretaria de la Función Pública .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B0F0"/>
                </a:solidFill>
                <a:latin typeface="Adobe Caslon Pro Bold" panose="0205070206050A020403" pitchFamily="18" charset="0"/>
              </a:rPr>
              <a:t>La dirección electrónica de acceso es: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B0F0"/>
                </a:solidFill>
                <a:latin typeface="Adobe Caslon Pro Bold" panose="0205070206050A020403" pitchFamily="18" charset="0"/>
              </a:rPr>
              <a:t>http://sics.funcionpublica.gob.mx</a:t>
            </a:r>
          </a:p>
          <a:p>
            <a:pPr algn="just"/>
            <a:endParaRPr lang="es-MX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2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18147" y="1780673"/>
            <a:ext cx="7636042" cy="420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3A16D4"/>
                </a:solidFill>
                <a:latin typeface="Monserrat"/>
              </a:rPr>
              <a:t>Al finalizar el ejercicio el </a:t>
            </a:r>
            <a:r>
              <a:rPr lang="es-MX" sz="3200" b="1" dirty="0">
                <a:solidFill>
                  <a:srgbClr val="3A16D4"/>
                </a:solidFill>
                <a:latin typeface="Monserrat"/>
              </a:rPr>
              <a:t>SEDIF</a:t>
            </a:r>
            <a:r>
              <a:rPr lang="es-MX" sz="3200" dirty="0">
                <a:solidFill>
                  <a:srgbClr val="3A16D4"/>
                </a:solidFill>
                <a:latin typeface="Monserrat"/>
              </a:rPr>
              <a:t> acopiará, resguardará y capturará en el SICS el registro de cada Comité constituido.</a:t>
            </a:r>
          </a:p>
          <a:p>
            <a:pPr marL="457200" lvl="0" indent="-4572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3A16D4"/>
                </a:solidFill>
                <a:latin typeface="Monserrat"/>
              </a:rPr>
              <a:t> Subirá los resultados que se obtengan por parte de los Comités de Contraloría Social y los Informes Anuales de las acciones de vigilancia de los Comités de Contraloría Social.</a:t>
            </a:r>
            <a:endParaRPr lang="es-ES" sz="3200" dirty="0">
              <a:solidFill>
                <a:srgbClr val="3A16D4"/>
              </a:solidFill>
              <a:latin typeface="Monserrat"/>
            </a:endParaRPr>
          </a:p>
        </p:txBody>
      </p:sp>
    </p:spTree>
    <p:extLst>
      <p:ext uri="{BB962C8B-B14F-4D97-AF65-F5344CB8AC3E}">
        <p14:creationId xmlns:p14="http://schemas.microsoft.com/office/powerpoint/2010/main" val="33398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072" y="1023409"/>
            <a:ext cx="7042485" cy="869559"/>
          </a:xfrm>
        </p:spPr>
        <p:txBody>
          <a:bodyPr>
            <a:normAutofit fontScale="90000"/>
          </a:bodyPr>
          <a:lstStyle/>
          <a:p>
            <a:pPr algn="ctr"/>
            <a:br>
              <a:rPr lang="es-MX" dirty="0"/>
            </a:br>
            <a:endParaRPr lang="es-MX" sz="4400" b="1" dirty="0">
              <a:solidFill>
                <a:schemeClr val="accent1"/>
              </a:solidFill>
              <a:latin typeface="Montserrat" pitchFamily="2" charset="77"/>
              <a:ea typeface="+mn-ea"/>
              <a:cs typeface="+mn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808906"/>
              </p:ext>
            </p:extLst>
          </p:nvPr>
        </p:nvGraphicFramePr>
        <p:xfrm>
          <a:off x="657727" y="2781627"/>
          <a:ext cx="8357938" cy="3532584"/>
        </p:xfrm>
        <a:graphic>
          <a:graphicData uri="http://schemas.openxmlformats.org/drawingml/2006/table">
            <a:tbl>
              <a:tblPr/>
              <a:tblGrid>
                <a:gridCol w="267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46831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Actividad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Fecha de inicio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Fecha de fin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Responsable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Medida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Meta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39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Elaboración del programa Estatal de Trabajo de Contraloría Social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Programa Elaborado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657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Capturar en el SICS el Programa Estatal de Trabajo de Contraloría Social (PETCS)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Ingresos al SICS para captura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657"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Diseño de materiales en diferentes versiones para la difusión de la Contraloría Social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Tipo de material y Versiones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400"/>
                        </a:lnSpc>
                        <a:spcAft>
                          <a:spcPts val="505"/>
                        </a:spcAft>
                      </a:pPr>
                      <a:r>
                        <a:rPr lang="es-MX" sz="1100" dirty="0">
                          <a:effectLst/>
                          <a:latin typeface="Montserrat"/>
                          <a:ea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171072" y="1458188"/>
            <a:ext cx="72670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rgbClr val="4472C4"/>
                </a:solidFill>
                <a:latin typeface="Montserrat" pitchFamily="2" charset="77"/>
                <a:ea typeface="+mj-ea"/>
                <a:cs typeface="+mj-cs"/>
              </a:rPr>
              <a:t>Programa Estatal de Contraloría Social PETCS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867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wrap="square">
        <a:spAutoFit/>
      </a:bodyPr>
      <a:lstStyle>
        <a:defPPr algn="ctr">
          <a:defRPr sz="2000" b="1" dirty="0">
            <a:latin typeface="Montserrat" panose="00000500000000000000" pitchFamily="2" charset="0"/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3527</TotalTime>
  <Words>699</Words>
  <Application>Microsoft Office PowerPoint</Application>
  <PresentationFormat>Personalizado</PresentationFormat>
  <Paragraphs>168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Adobe Caslon Pro Bold</vt:lpstr>
      <vt:lpstr>Arial</vt:lpstr>
      <vt:lpstr>Calibri</vt:lpstr>
      <vt:lpstr>Calibri Light</vt:lpstr>
      <vt:lpstr>Monserrat</vt:lpstr>
      <vt:lpstr>Montserrat</vt:lpstr>
      <vt:lpstr>Tema de Office</vt:lpstr>
      <vt:lpstr>Presentación de PowerPoint</vt:lpstr>
      <vt:lpstr> ¿Qué es la contraloría social?</vt:lpstr>
      <vt:lpstr> Propósito de la Contraloría Social </vt:lpstr>
      <vt:lpstr> </vt:lpstr>
      <vt:lpstr>Presentación de PowerPoint</vt:lpstr>
      <vt:lpstr> Beneficios de la Contraloría Social</vt:lpstr>
      <vt:lpstr>¿Qué es el SICS?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Robles Carbajal</dc:creator>
  <cp:lastModifiedBy>Maribel García Velázquez</cp:lastModifiedBy>
  <cp:revision>315</cp:revision>
  <dcterms:created xsi:type="dcterms:W3CDTF">2019-02-13T17:58:19Z</dcterms:created>
  <dcterms:modified xsi:type="dcterms:W3CDTF">2020-10-06T16:39:45Z</dcterms:modified>
</cp:coreProperties>
</file>