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2" r:id="rId10"/>
    <p:sldId id="273" r:id="rId11"/>
    <p:sldId id="275" r:id="rId12"/>
    <p:sldId id="276" r:id="rId13"/>
    <p:sldId id="282" r:id="rId14"/>
    <p:sldId id="277" r:id="rId15"/>
    <p:sldId id="278" r:id="rId16"/>
    <p:sldId id="271" r:id="rId17"/>
    <p:sldId id="279" r:id="rId18"/>
    <p:sldId id="280" r:id="rId19"/>
    <p:sldId id="281" r:id="rId20"/>
    <p:sldId id="274" r:id="rId21"/>
    <p:sldId id="270" r:id="rId22"/>
    <p:sldId id="266" r:id="rId23"/>
    <p:sldId id="267" r:id="rId24"/>
    <p:sldId id="269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unicación Social" initials="CS" lastIdx="1" clrIdx="0">
    <p:extLst>
      <p:ext uri="{19B8F6BF-5375-455C-9EA6-DF929625EA0E}">
        <p15:presenceInfo xmlns:p15="http://schemas.microsoft.com/office/powerpoint/2012/main" userId="79b284aa4b7976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63E41-27DE-469F-A813-FAF0A74B6B9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E24431-3DAE-4C7F-B12C-105E58469374}">
      <dgm:prSet phldrT="[Texto]"/>
      <dgm:spPr/>
      <dgm:t>
        <a:bodyPr/>
        <a:lstStyle/>
        <a:p>
          <a:endParaRPr lang="es-ES" dirty="0">
            <a:solidFill>
              <a:srgbClr val="FF0000"/>
            </a:solidFill>
          </a:endParaRPr>
        </a:p>
      </dgm:t>
    </dgm:pt>
    <dgm:pt modelId="{56E9DA60-15BB-45E4-8E4E-915930E262AD}" type="parTrans" cxnId="{9B090C0E-F597-46A5-BEB2-DEBD8E5D71D6}">
      <dgm:prSet/>
      <dgm:spPr/>
      <dgm:t>
        <a:bodyPr/>
        <a:lstStyle/>
        <a:p>
          <a:endParaRPr lang="es-ES"/>
        </a:p>
      </dgm:t>
    </dgm:pt>
    <dgm:pt modelId="{2FD654C0-1B97-4815-A446-B4D0E80BD36B}" type="sibTrans" cxnId="{9B090C0E-F597-46A5-BEB2-DEBD8E5D71D6}">
      <dgm:prSet/>
      <dgm:spPr/>
      <dgm:t>
        <a:bodyPr/>
        <a:lstStyle/>
        <a:p>
          <a:endParaRPr lang="es-ES"/>
        </a:p>
      </dgm:t>
    </dgm:pt>
    <dgm:pt modelId="{774B454D-20CE-492D-812A-14E06FCAB3A0}">
      <dgm:prSet phldrT="[Texto]"/>
      <dgm:spPr/>
      <dgm:t>
        <a:bodyPr/>
        <a:lstStyle/>
        <a:p>
          <a:pPr algn="ctr">
            <a:buNone/>
          </a:pPr>
          <a:r>
            <a:rPr lang="es-ES" dirty="0">
              <a:latin typeface="Gibson" pitchFamily="50" charset="0"/>
            </a:rPr>
            <a:t>AMENAZAS</a:t>
          </a:r>
        </a:p>
        <a:p>
          <a:pPr algn="ctr">
            <a:buNone/>
          </a:pPr>
          <a:endParaRPr lang="es-ES" dirty="0">
            <a:latin typeface="Gibson" pitchFamily="50" charset="0"/>
          </a:endParaRPr>
        </a:p>
        <a:p>
          <a:pPr algn="just">
            <a:buFont typeface="+mj-lt"/>
            <a:buAutoNum type="arabicPeriod"/>
          </a:pPr>
          <a:r>
            <a:rPr lang="es-ES" dirty="0">
              <a:solidFill>
                <a:schemeClr val="bg1"/>
              </a:solidFill>
              <a:latin typeface="Gibson" pitchFamily="50" charset="0"/>
            </a:rPr>
            <a:t>No contar con equipo informático suficientes para el total del personal, aunado a que, los programas actuales de edición de fotográfica y video, no son compatibles con el equipo actual.</a:t>
          </a:r>
        </a:p>
        <a:p>
          <a:pPr algn="just">
            <a:buFont typeface="+mj-lt"/>
            <a:buAutoNum type="arabicPeriod"/>
          </a:pPr>
          <a:endParaRPr lang="es-ES" dirty="0">
            <a:solidFill>
              <a:schemeClr val="bg1"/>
            </a:solidFill>
            <a:latin typeface="Gibson" pitchFamily="50" charset="0"/>
          </a:endParaRPr>
        </a:p>
        <a:p>
          <a:pPr algn="just">
            <a:buFont typeface="+mj-lt"/>
            <a:buAutoNum type="arabicPeriod"/>
          </a:pPr>
          <a:r>
            <a:rPr lang="es-ES" dirty="0">
              <a:solidFill>
                <a:schemeClr val="bg1"/>
              </a:solidFill>
              <a:latin typeface="Gibson" pitchFamily="50" charset="0"/>
            </a:rPr>
            <a:t>No se nos facilita la información de las agendas.</a:t>
          </a:r>
        </a:p>
      </dgm:t>
    </dgm:pt>
    <dgm:pt modelId="{5210899A-3B69-4FEB-97D2-92E20D5F8112}" type="parTrans" cxnId="{0A7BF435-C2EB-43A6-9B9C-BBC394FF8433}">
      <dgm:prSet/>
      <dgm:spPr/>
      <dgm:t>
        <a:bodyPr/>
        <a:lstStyle/>
        <a:p>
          <a:endParaRPr lang="es-ES"/>
        </a:p>
      </dgm:t>
    </dgm:pt>
    <dgm:pt modelId="{F4D1C7B7-2FE6-424E-8DD9-D73B75B8E551}" type="sibTrans" cxnId="{0A7BF435-C2EB-43A6-9B9C-BBC394FF8433}">
      <dgm:prSet/>
      <dgm:spPr/>
      <dgm:t>
        <a:bodyPr/>
        <a:lstStyle/>
        <a:p>
          <a:endParaRPr lang="es-ES"/>
        </a:p>
      </dgm:t>
    </dgm:pt>
    <dgm:pt modelId="{50C5BE3B-39A8-4756-A211-C84F6FFFDE3F}">
      <dgm:prSet phldrT="[Texto]"/>
      <dgm:spPr/>
      <dgm:t>
        <a:bodyPr/>
        <a:lstStyle/>
        <a:p>
          <a:r>
            <a:rPr lang="es-ES" dirty="0">
              <a:latin typeface="Gibson" pitchFamily="50" charset="0"/>
            </a:rPr>
            <a:t>FORTALEZAS</a:t>
          </a:r>
        </a:p>
        <a:p>
          <a:r>
            <a:rPr lang="es-ES" dirty="0">
              <a:solidFill>
                <a:schemeClr val="bg1"/>
              </a:solidFill>
              <a:latin typeface="Gibson" pitchFamily="50" charset="0"/>
            </a:rPr>
            <a:t>Somo un equipo calificado para realizar el trabajo.</a:t>
          </a:r>
        </a:p>
      </dgm:t>
    </dgm:pt>
    <dgm:pt modelId="{8CBE1F5E-7738-4ECA-8136-7DEB0F6F8C98}" type="parTrans" cxnId="{33184F40-5CBB-4950-910E-7833B4413DAD}">
      <dgm:prSet/>
      <dgm:spPr/>
      <dgm:t>
        <a:bodyPr/>
        <a:lstStyle/>
        <a:p>
          <a:endParaRPr lang="es-ES"/>
        </a:p>
      </dgm:t>
    </dgm:pt>
    <dgm:pt modelId="{0BFC212C-D9DE-443B-9F07-A1741CB630A2}" type="sibTrans" cxnId="{33184F40-5CBB-4950-910E-7833B4413DAD}">
      <dgm:prSet/>
      <dgm:spPr/>
      <dgm:t>
        <a:bodyPr/>
        <a:lstStyle/>
        <a:p>
          <a:endParaRPr lang="es-ES"/>
        </a:p>
      </dgm:t>
    </dgm:pt>
    <dgm:pt modelId="{36818FA6-A7BD-465E-A9F9-9B9D53103015}">
      <dgm:prSet phldrT="[Texto]"/>
      <dgm:spPr/>
      <dgm:t>
        <a:bodyPr/>
        <a:lstStyle/>
        <a:p>
          <a:r>
            <a:rPr lang="es-ES" dirty="0">
              <a:latin typeface="Gibson" pitchFamily="50" charset="0"/>
            </a:rPr>
            <a:t>DEBILIDADES</a:t>
          </a:r>
        </a:p>
        <a:p>
          <a:r>
            <a:rPr lang="es-ES" dirty="0">
              <a:solidFill>
                <a:schemeClr val="bg1"/>
              </a:solidFill>
              <a:latin typeface="Gibson" pitchFamily="50" charset="0"/>
            </a:rPr>
            <a:t>Los equipos de computo</a:t>
          </a:r>
        </a:p>
      </dgm:t>
    </dgm:pt>
    <dgm:pt modelId="{14F18C05-39F4-4B9D-83DB-FFF0F3DCBC86}" type="parTrans" cxnId="{B42F6B8D-8E0C-4F66-9C54-CCC9FC34BA5E}">
      <dgm:prSet/>
      <dgm:spPr/>
      <dgm:t>
        <a:bodyPr/>
        <a:lstStyle/>
        <a:p>
          <a:endParaRPr lang="es-ES"/>
        </a:p>
      </dgm:t>
    </dgm:pt>
    <dgm:pt modelId="{2C70DE5D-3BF1-41F0-A67B-60FD00A232CA}" type="sibTrans" cxnId="{B42F6B8D-8E0C-4F66-9C54-CCC9FC34BA5E}">
      <dgm:prSet/>
      <dgm:spPr/>
      <dgm:t>
        <a:bodyPr/>
        <a:lstStyle/>
        <a:p>
          <a:endParaRPr lang="es-ES"/>
        </a:p>
      </dgm:t>
    </dgm:pt>
    <dgm:pt modelId="{262A002D-C247-468C-96C2-2A7CA306A168}">
      <dgm:prSet phldrT="[Texto]"/>
      <dgm:spPr/>
      <dgm:t>
        <a:bodyPr/>
        <a:lstStyle/>
        <a:p>
          <a:r>
            <a:rPr lang="es-ES" dirty="0">
              <a:latin typeface="Gibson" pitchFamily="50" charset="0"/>
            </a:rPr>
            <a:t>OPORTUNIDADES</a:t>
          </a:r>
        </a:p>
        <a:p>
          <a:r>
            <a:rPr lang="es-ES" dirty="0">
              <a:solidFill>
                <a:schemeClr val="bg1"/>
              </a:solidFill>
              <a:latin typeface="Gibson" pitchFamily="50" charset="0"/>
            </a:rPr>
            <a:t>Contar con vehículo para la oficina y no depender de la disponibilidad de otras áreas.</a:t>
          </a:r>
        </a:p>
      </dgm:t>
    </dgm:pt>
    <dgm:pt modelId="{3EF9D36B-A6FC-4759-8A5C-AF4AFFD5E42C}" type="parTrans" cxnId="{9ACF1FA5-6DDF-4E91-BCD3-A3164441AB8E}">
      <dgm:prSet/>
      <dgm:spPr/>
      <dgm:t>
        <a:bodyPr/>
        <a:lstStyle/>
        <a:p>
          <a:endParaRPr lang="es-ES"/>
        </a:p>
      </dgm:t>
    </dgm:pt>
    <dgm:pt modelId="{E3B700BC-A84E-4156-8818-280597776393}" type="sibTrans" cxnId="{9ACF1FA5-6DDF-4E91-BCD3-A3164441AB8E}">
      <dgm:prSet/>
      <dgm:spPr/>
      <dgm:t>
        <a:bodyPr/>
        <a:lstStyle/>
        <a:p>
          <a:endParaRPr lang="es-ES"/>
        </a:p>
      </dgm:t>
    </dgm:pt>
    <dgm:pt modelId="{4083C258-0A74-4F35-9DEA-47D35B42BAA7}" type="pres">
      <dgm:prSet presAssocID="{00563E41-27DE-469F-A813-FAF0A74B6B9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1BDEDD-F63D-47CE-9975-E3A267B18F79}" type="pres">
      <dgm:prSet presAssocID="{00563E41-27DE-469F-A813-FAF0A74B6B96}" presName="matrix" presStyleCnt="0"/>
      <dgm:spPr/>
    </dgm:pt>
    <dgm:pt modelId="{60D56D43-B2A0-425C-9DD3-A2142924C371}" type="pres">
      <dgm:prSet presAssocID="{00563E41-27DE-469F-A813-FAF0A74B6B96}" presName="tile1" presStyleLbl="node1" presStyleIdx="0" presStyleCnt="4"/>
      <dgm:spPr/>
      <dgm:t>
        <a:bodyPr/>
        <a:lstStyle/>
        <a:p>
          <a:endParaRPr lang="es-ES"/>
        </a:p>
      </dgm:t>
    </dgm:pt>
    <dgm:pt modelId="{91A18012-4F51-490D-ACCD-A877FBCA159F}" type="pres">
      <dgm:prSet presAssocID="{00563E41-27DE-469F-A813-FAF0A74B6B9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9A7E39-AA24-4179-8E8E-A5124A24BB2A}" type="pres">
      <dgm:prSet presAssocID="{00563E41-27DE-469F-A813-FAF0A74B6B96}" presName="tile2" presStyleLbl="node1" presStyleIdx="1" presStyleCnt="4" custLinFactNeighborX="1291" custLinFactNeighborY="-906"/>
      <dgm:spPr/>
      <dgm:t>
        <a:bodyPr/>
        <a:lstStyle/>
        <a:p>
          <a:endParaRPr lang="es-ES"/>
        </a:p>
      </dgm:t>
    </dgm:pt>
    <dgm:pt modelId="{3032D138-7145-4DA4-B6B6-2C41D50E9EC1}" type="pres">
      <dgm:prSet presAssocID="{00563E41-27DE-469F-A813-FAF0A74B6B9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6A8CCF-3464-42C4-9ED9-ADC01FDFA118}" type="pres">
      <dgm:prSet presAssocID="{00563E41-27DE-469F-A813-FAF0A74B6B96}" presName="tile3" presStyleLbl="node1" presStyleIdx="2" presStyleCnt="4" custLinFactNeighborX="144"/>
      <dgm:spPr/>
      <dgm:t>
        <a:bodyPr/>
        <a:lstStyle/>
        <a:p>
          <a:endParaRPr lang="es-ES"/>
        </a:p>
      </dgm:t>
    </dgm:pt>
    <dgm:pt modelId="{22523066-46A1-4D57-8197-D6D0A6ED7000}" type="pres">
      <dgm:prSet presAssocID="{00563E41-27DE-469F-A813-FAF0A74B6B9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776D2C-6218-4795-B384-B8CE62CBF6CB}" type="pres">
      <dgm:prSet presAssocID="{00563E41-27DE-469F-A813-FAF0A74B6B96}" presName="tile4" presStyleLbl="node1" presStyleIdx="3" presStyleCnt="4" custLinFactNeighborX="1033" custLinFactNeighborY="0"/>
      <dgm:spPr/>
      <dgm:t>
        <a:bodyPr/>
        <a:lstStyle/>
        <a:p>
          <a:endParaRPr lang="es-ES"/>
        </a:p>
      </dgm:t>
    </dgm:pt>
    <dgm:pt modelId="{87B56B80-B80E-432D-86C7-F08FE512D21A}" type="pres">
      <dgm:prSet presAssocID="{00563E41-27DE-469F-A813-FAF0A74B6B9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D883C0-6153-401A-A373-A9BE35DE0080}" type="pres">
      <dgm:prSet presAssocID="{00563E41-27DE-469F-A813-FAF0A74B6B9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9B090C0E-F597-46A5-BEB2-DEBD8E5D71D6}" srcId="{00563E41-27DE-469F-A813-FAF0A74B6B96}" destId="{AFE24431-3DAE-4C7F-B12C-105E58469374}" srcOrd="0" destOrd="0" parTransId="{56E9DA60-15BB-45E4-8E4E-915930E262AD}" sibTransId="{2FD654C0-1B97-4815-A446-B4D0E80BD36B}"/>
    <dgm:cxn modelId="{0A7BF435-C2EB-43A6-9B9C-BBC394FF8433}" srcId="{AFE24431-3DAE-4C7F-B12C-105E58469374}" destId="{774B454D-20CE-492D-812A-14E06FCAB3A0}" srcOrd="0" destOrd="0" parTransId="{5210899A-3B69-4FEB-97D2-92E20D5F8112}" sibTransId="{F4D1C7B7-2FE6-424E-8DD9-D73B75B8E551}"/>
    <dgm:cxn modelId="{1290634C-1A99-4EEF-B0E4-FCA2D81800A9}" type="presOf" srcId="{00563E41-27DE-469F-A813-FAF0A74B6B96}" destId="{4083C258-0A74-4F35-9DEA-47D35B42BAA7}" srcOrd="0" destOrd="0" presId="urn:microsoft.com/office/officeart/2005/8/layout/matrix1"/>
    <dgm:cxn modelId="{B63BEF99-E1AD-4404-BB4B-90D538C8E5C9}" type="presOf" srcId="{50C5BE3B-39A8-4756-A211-C84F6FFFDE3F}" destId="{3032D138-7145-4DA4-B6B6-2C41D50E9EC1}" srcOrd="1" destOrd="0" presId="urn:microsoft.com/office/officeart/2005/8/layout/matrix1"/>
    <dgm:cxn modelId="{2398FEEF-9A73-45FC-B845-CA7A97198C7D}" type="presOf" srcId="{36818FA6-A7BD-465E-A9F9-9B9D53103015}" destId="{22523066-46A1-4D57-8197-D6D0A6ED7000}" srcOrd="1" destOrd="0" presId="urn:microsoft.com/office/officeart/2005/8/layout/matrix1"/>
    <dgm:cxn modelId="{4F3A8D42-220D-4618-A963-76449495BA98}" type="presOf" srcId="{50C5BE3B-39A8-4756-A211-C84F6FFFDE3F}" destId="{A59A7E39-AA24-4179-8E8E-A5124A24BB2A}" srcOrd="0" destOrd="0" presId="urn:microsoft.com/office/officeart/2005/8/layout/matrix1"/>
    <dgm:cxn modelId="{B42F6B8D-8E0C-4F66-9C54-CCC9FC34BA5E}" srcId="{AFE24431-3DAE-4C7F-B12C-105E58469374}" destId="{36818FA6-A7BD-465E-A9F9-9B9D53103015}" srcOrd="2" destOrd="0" parTransId="{14F18C05-39F4-4B9D-83DB-FFF0F3DCBC86}" sibTransId="{2C70DE5D-3BF1-41F0-A67B-60FD00A232CA}"/>
    <dgm:cxn modelId="{F63F5AAA-DA01-4E57-A10D-C6DD0C21F79B}" type="presOf" srcId="{36818FA6-A7BD-465E-A9F9-9B9D53103015}" destId="{306A8CCF-3464-42C4-9ED9-ADC01FDFA118}" srcOrd="0" destOrd="0" presId="urn:microsoft.com/office/officeart/2005/8/layout/matrix1"/>
    <dgm:cxn modelId="{092130D7-B020-48C0-8F49-034DD4E5AD9C}" type="presOf" srcId="{774B454D-20CE-492D-812A-14E06FCAB3A0}" destId="{60D56D43-B2A0-425C-9DD3-A2142924C371}" srcOrd="0" destOrd="0" presId="urn:microsoft.com/office/officeart/2005/8/layout/matrix1"/>
    <dgm:cxn modelId="{B7AFA8CB-E56E-4202-9886-C249734F03EB}" type="presOf" srcId="{262A002D-C247-468C-96C2-2A7CA306A168}" destId="{08776D2C-6218-4795-B384-B8CE62CBF6CB}" srcOrd="0" destOrd="0" presId="urn:microsoft.com/office/officeart/2005/8/layout/matrix1"/>
    <dgm:cxn modelId="{46E5563C-DD47-426B-9C27-286D32E3D1A2}" type="presOf" srcId="{AFE24431-3DAE-4C7F-B12C-105E58469374}" destId="{68D883C0-6153-401A-A373-A9BE35DE0080}" srcOrd="0" destOrd="0" presId="urn:microsoft.com/office/officeart/2005/8/layout/matrix1"/>
    <dgm:cxn modelId="{7AC4F81B-9F87-4F12-94DD-D15C93CC716E}" type="presOf" srcId="{774B454D-20CE-492D-812A-14E06FCAB3A0}" destId="{91A18012-4F51-490D-ACCD-A877FBCA159F}" srcOrd="1" destOrd="0" presId="urn:microsoft.com/office/officeart/2005/8/layout/matrix1"/>
    <dgm:cxn modelId="{DA149576-9402-4D84-B262-DBFB014F2E79}" type="presOf" srcId="{262A002D-C247-468C-96C2-2A7CA306A168}" destId="{87B56B80-B80E-432D-86C7-F08FE512D21A}" srcOrd="1" destOrd="0" presId="urn:microsoft.com/office/officeart/2005/8/layout/matrix1"/>
    <dgm:cxn modelId="{9ACF1FA5-6DDF-4E91-BCD3-A3164441AB8E}" srcId="{AFE24431-3DAE-4C7F-B12C-105E58469374}" destId="{262A002D-C247-468C-96C2-2A7CA306A168}" srcOrd="3" destOrd="0" parTransId="{3EF9D36B-A6FC-4759-8A5C-AF4AFFD5E42C}" sibTransId="{E3B700BC-A84E-4156-8818-280597776393}"/>
    <dgm:cxn modelId="{33184F40-5CBB-4950-910E-7833B4413DAD}" srcId="{AFE24431-3DAE-4C7F-B12C-105E58469374}" destId="{50C5BE3B-39A8-4756-A211-C84F6FFFDE3F}" srcOrd="1" destOrd="0" parTransId="{8CBE1F5E-7738-4ECA-8136-7DEB0F6F8C98}" sibTransId="{0BFC212C-D9DE-443B-9F07-A1741CB630A2}"/>
    <dgm:cxn modelId="{0F732C46-7445-42CD-A035-CC378FAFFD8B}" type="presParOf" srcId="{4083C258-0A74-4F35-9DEA-47D35B42BAA7}" destId="{361BDEDD-F63D-47CE-9975-E3A267B18F79}" srcOrd="0" destOrd="0" presId="urn:microsoft.com/office/officeart/2005/8/layout/matrix1"/>
    <dgm:cxn modelId="{ECE1FFAA-633B-49B9-B707-0E5420447DE4}" type="presParOf" srcId="{361BDEDD-F63D-47CE-9975-E3A267B18F79}" destId="{60D56D43-B2A0-425C-9DD3-A2142924C371}" srcOrd="0" destOrd="0" presId="urn:microsoft.com/office/officeart/2005/8/layout/matrix1"/>
    <dgm:cxn modelId="{96A1B78E-05C4-4237-B78C-E5E64862C215}" type="presParOf" srcId="{361BDEDD-F63D-47CE-9975-E3A267B18F79}" destId="{91A18012-4F51-490D-ACCD-A877FBCA159F}" srcOrd="1" destOrd="0" presId="urn:microsoft.com/office/officeart/2005/8/layout/matrix1"/>
    <dgm:cxn modelId="{2307DDD9-B4FF-47F9-8330-944D3AE08EC2}" type="presParOf" srcId="{361BDEDD-F63D-47CE-9975-E3A267B18F79}" destId="{A59A7E39-AA24-4179-8E8E-A5124A24BB2A}" srcOrd="2" destOrd="0" presId="urn:microsoft.com/office/officeart/2005/8/layout/matrix1"/>
    <dgm:cxn modelId="{BD4C11E8-F917-49D6-B52D-FDBF8CBB5112}" type="presParOf" srcId="{361BDEDD-F63D-47CE-9975-E3A267B18F79}" destId="{3032D138-7145-4DA4-B6B6-2C41D50E9EC1}" srcOrd="3" destOrd="0" presId="urn:microsoft.com/office/officeart/2005/8/layout/matrix1"/>
    <dgm:cxn modelId="{DD5AC950-BF45-4A3A-BF8A-44F963A48161}" type="presParOf" srcId="{361BDEDD-F63D-47CE-9975-E3A267B18F79}" destId="{306A8CCF-3464-42C4-9ED9-ADC01FDFA118}" srcOrd="4" destOrd="0" presId="urn:microsoft.com/office/officeart/2005/8/layout/matrix1"/>
    <dgm:cxn modelId="{227E42D6-868D-497F-BFE2-12D7BD853224}" type="presParOf" srcId="{361BDEDD-F63D-47CE-9975-E3A267B18F79}" destId="{22523066-46A1-4D57-8197-D6D0A6ED7000}" srcOrd="5" destOrd="0" presId="urn:microsoft.com/office/officeart/2005/8/layout/matrix1"/>
    <dgm:cxn modelId="{CEFD25DC-BF50-4715-8920-DBB648280224}" type="presParOf" srcId="{361BDEDD-F63D-47CE-9975-E3A267B18F79}" destId="{08776D2C-6218-4795-B384-B8CE62CBF6CB}" srcOrd="6" destOrd="0" presId="urn:microsoft.com/office/officeart/2005/8/layout/matrix1"/>
    <dgm:cxn modelId="{206FEE9E-1B21-4830-A78A-141701BAABC6}" type="presParOf" srcId="{361BDEDD-F63D-47CE-9975-E3A267B18F79}" destId="{87B56B80-B80E-432D-86C7-F08FE512D21A}" srcOrd="7" destOrd="0" presId="urn:microsoft.com/office/officeart/2005/8/layout/matrix1"/>
    <dgm:cxn modelId="{DF8C86DB-E0AF-4B12-A4B8-833C6AA439F3}" type="presParOf" srcId="{4083C258-0A74-4F35-9DEA-47D35B42BAA7}" destId="{68D883C0-6153-401A-A373-A9BE35DE008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56D43-B2A0-425C-9DD3-A2142924C371}">
      <dsp:nvSpPr>
        <dsp:cNvPr id="0" name=""/>
        <dsp:cNvSpPr/>
      </dsp:nvSpPr>
      <dsp:spPr>
        <a:xfrm rot="16200000">
          <a:off x="793485" y="-793485"/>
          <a:ext cx="2102379" cy="3689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latin typeface="Gibson" pitchFamily="50" charset="0"/>
            </a:rPr>
            <a:t>AMENAZAS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 dirty="0">
            <a:latin typeface="Gibson" pitchFamily="50" charset="0"/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s-ES" sz="1000" kern="1200" dirty="0">
              <a:solidFill>
                <a:schemeClr val="bg1"/>
              </a:solidFill>
              <a:latin typeface="Gibson" pitchFamily="50" charset="0"/>
            </a:rPr>
            <a:t>No contar con equipo informático suficientes para el total del personal, aunado a que, los programas actuales de edición de fotográfica y video, no son compatibles con el equipo actual.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endParaRPr lang="es-ES" sz="1000" kern="1200" dirty="0">
            <a:solidFill>
              <a:schemeClr val="bg1"/>
            </a:solidFill>
            <a:latin typeface="Gibson" pitchFamily="50" charset="0"/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s-ES" sz="1000" kern="1200" dirty="0">
              <a:solidFill>
                <a:schemeClr val="bg1"/>
              </a:solidFill>
              <a:latin typeface="Gibson" pitchFamily="50" charset="0"/>
            </a:rPr>
            <a:t>No se nos facilita la información de las agendas.</a:t>
          </a:r>
        </a:p>
      </dsp:txBody>
      <dsp:txXfrm rot="5400000">
        <a:off x="-1" y="1"/>
        <a:ext cx="3689350" cy="1576784"/>
      </dsp:txXfrm>
    </dsp:sp>
    <dsp:sp modelId="{A59A7E39-AA24-4179-8E8E-A5124A24BB2A}">
      <dsp:nvSpPr>
        <dsp:cNvPr id="0" name=""/>
        <dsp:cNvSpPr/>
      </dsp:nvSpPr>
      <dsp:spPr>
        <a:xfrm>
          <a:off x="3689350" y="0"/>
          <a:ext cx="3689350" cy="21023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Gibson" pitchFamily="50" charset="0"/>
            </a:rPr>
            <a:t>FORTALEZAS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solidFill>
                <a:schemeClr val="bg1"/>
              </a:solidFill>
              <a:latin typeface="Gibson" pitchFamily="50" charset="0"/>
            </a:rPr>
            <a:t>Somo un equipo calificado para realizar el trabajo.</a:t>
          </a:r>
        </a:p>
      </dsp:txBody>
      <dsp:txXfrm>
        <a:off x="3689350" y="0"/>
        <a:ext cx="3689350" cy="1576784"/>
      </dsp:txXfrm>
    </dsp:sp>
    <dsp:sp modelId="{306A8CCF-3464-42C4-9ED9-ADC01FDFA118}">
      <dsp:nvSpPr>
        <dsp:cNvPr id="0" name=""/>
        <dsp:cNvSpPr/>
      </dsp:nvSpPr>
      <dsp:spPr>
        <a:xfrm rot="10800000">
          <a:off x="5312" y="2102379"/>
          <a:ext cx="3689350" cy="21023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Gibson" pitchFamily="50" charset="0"/>
            </a:rPr>
            <a:t>DEBILIDADES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solidFill>
                <a:schemeClr val="bg1"/>
              </a:solidFill>
              <a:latin typeface="Gibson" pitchFamily="50" charset="0"/>
            </a:rPr>
            <a:t>Los equipos de computo</a:t>
          </a:r>
        </a:p>
      </dsp:txBody>
      <dsp:txXfrm rot="10800000">
        <a:off x="5312" y="2627974"/>
        <a:ext cx="3689350" cy="1576784"/>
      </dsp:txXfrm>
    </dsp:sp>
    <dsp:sp modelId="{08776D2C-6218-4795-B384-B8CE62CBF6CB}">
      <dsp:nvSpPr>
        <dsp:cNvPr id="0" name=""/>
        <dsp:cNvSpPr/>
      </dsp:nvSpPr>
      <dsp:spPr>
        <a:xfrm rot="5400000">
          <a:off x="4482835" y="1308894"/>
          <a:ext cx="2102379" cy="3689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latin typeface="Gibson" pitchFamily="50" charset="0"/>
            </a:rPr>
            <a:t>OPORTUNIDADES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>
              <a:solidFill>
                <a:schemeClr val="bg1"/>
              </a:solidFill>
              <a:latin typeface="Gibson" pitchFamily="50" charset="0"/>
            </a:rPr>
            <a:t>Contar con vehículo para la oficina y no depender de la disponibilidad de otras áreas.</a:t>
          </a:r>
        </a:p>
      </dsp:txBody>
      <dsp:txXfrm rot="-5400000">
        <a:off x="3689349" y="2627974"/>
        <a:ext cx="3689350" cy="1576784"/>
      </dsp:txXfrm>
    </dsp:sp>
    <dsp:sp modelId="{68D883C0-6153-401A-A373-A9BE35DE0080}">
      <dsp:nvSpPr>
        <dsp:cNvPr id="0" name=""/>
        <dsp:cNvSpPr/>
      </dsp:nvSpPr>
      <dsp:spPr>
        <a:xfrm>
          <a:off x="2582545" y="1576784"/>
          <a:ext cx="2213610" cy="105118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>
            <a:solidFill>
              <a:srgbClr val="FF0000"/>
            </a:solidFill>
          </a:endParaRPr>
        </a:p>
      </dsp:txBody>
      <dsp:txXfrm>
        <a:off x="2633860" y="1628099"/>
        <a:ext cx="2110980" cy="948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tile tx="0" ty="0" sx="30000" sy="3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s-MX" sz="3200" dirty="0">
                <a:latin typeface="Gibson Heavy" pitchFamily="50" charset="0"/>
              </a:rPr>
              <a:t>PROGRAMA ANUAL DE COMUNICACIÓN SOCIAL Del sistema para el desarrollo integral de la familia Michoacán 2024</a:t>
            </a:r>
            <a:endParaRPr lang="es-419" sz="3200" dirty="0">
              <a:latin typeface="Gibson Heavy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530" y="991585"/>
            <a:ext cx="2931210" cy="13352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01" y="3241963"/>
            <a:ext cx="1839528" cy="296764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A094739-8917-40F5-8738-380CEFE86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194" y="873448"/>
            <a:ext cx="3217773" cy="14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8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30526"/>
              </p:ext>
            </p:extLst>
          </p:nvPr>
        </p:nvGraphicFramePr>
        <p:xfrm>
          <a:off x="575894" y="1937408"/>
          <a:ext cx="11029618" cy="3575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Gibson" panose="02000000000000000000" pitchFamily="2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PROGRAMA PARA EL FORTALECIMIENTO DE MADRES MENORES DE 18 AÑOS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EL  PROGRAMA INSIGNIA TENDRÁ UNA COBERTURA ESTATAL Y ESTÁ DIREGITO A TODAS LAS MADRES MENORES DE 18 AÑOS, POR ELLO ES IMPORTANTE SU DIFUSIÓN MASIVA.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CARTELES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chemeClr val="tx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TRÍPTICOS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319AE80A-2291-43FD-9C38-0D7DCE86571B}"/>
              </a:ext>
            </a:extLst>
          </p:cNvPr>
          <p:cNvSpPr/>
          <p:nvPr/>
        </p:nvSpPr>
        <p:spPr>
          <a:xfrm>
            <a:off x="8738216" y="224958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A4E3F8DA-36B3-424C-8277-9E09C91542C5}"/>
              </a:ext>
            </a:extLst>
          </p:cNvPr>
          <p:cNvSpPr/>
          <p:nvPr/>
        </p:nvSpPr>
        <p:spPr>
          <a:xfrm>
            <a:off x="9439935" y="247514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A2C5B6D-B392-49A7-94B5-42B539EDA80D}"/>
              </a:ext>
            </a:extLst>
          </p:cNvPr>
          <p:cNvSpPr/>
          <p:nvPr/>
        </p:nvSpPr>
        <p:spPr>
          <a:xfrm>
            <a:off x="10190247" y="247514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B7AFDD6-A433-41F3-AE3D-FC0C36EB00E7}"/>
              </a:ext>
            </a:extLst>
          </p:cNvPr>
          <p:cNvSpPr/>
          <p:nvPr/>
        </p:nvSpPr>
        <p:spPr>
          <a:xfrm>
            <a:off x="10534459" y="247514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7538FA4E-ABA7-4AF6-B664-31F7B2941D95}"/>
              </a:ext>
            </a:extLst>
          </p:cNvPr>
          <p:cNvSpPr/>
          <p:nvPr/>
        </p:nvSpPr>
        <p:spPr>
          <a:xfrm>
            <a:off x="10886288" y="2479975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7E5FABE2-7444-4029-BDA3-318BC4F91290}"/>
              </a:ext>
            </a:extLst>
          </p:cNvPr>
          <p:cNvSpPr/>
          <p:nvPr/>
        </p:nvSpPr>
        <p:spPr>
          <a:xfrm>
            <a:off x="9819969" y="248384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01ED6D79-8B50-4484-9007-2EF054E2DB04}"/>
              </a:ext>
            </a:extLst>
          </p:cNvPr>
          <p:cNvSpPr/>
          <p:nvPr/>
        </p:nvSpPr>
        <p:spPr>
          <a:xfrm>
            <a:off x="10171899" y="479760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4230BCB9-F5F4-4395-B630-4A408C0D72C1}"/>
              </a:ext>
            </a:extLst>
          </p:cNvPr>
          <p:cNvSpPr/>
          <p:nvPr/>
        </p:nvSpPr>
        <p:spPr>
          <a:xfrm>
            <a:off x="10545441" y="481443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EE128210-C140-47CF-A39C-F8E4E8582C91}"/>
              </a:ext>
            </a:extLst>
          </p:cNvPr>
          <p:cNvSpPr/>
          <p:nvPr/>
        </p:nvSpPr>
        <p:spPr>
          <a:xfrm>
            <a:off x="9073637" y="224958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02778165-91B8-4A91-96F3-C27AF25B6DF4}"/>
              </a:ext>
            </a:extLst>
          </p:cNvPr>
          <p:cNvSpPr/>
          <p:nvPr/>
        </p:nvSpPr>
        <p:spPr>
          <a:xfrm>
            <a:off x="9095514" y="4819055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56A31733-86E1-426B-88F5-28FF6FE6864F}"/>
              </a:ext>
            </a:extLst>
          </p:cNvPr>
          <p:cNvSpPr/>
          <p:nvPr/>
        </p:nvSpPr>
        <p:spPr>
          <a:xfrm>
            <a:off x="8745026" y="480697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B6ADB1ED-056C-4414-906C-9E6F6484059B}"/>
              </a:ext>
            </a:extLst>
          </p:cNvPr>
          <p:cNvSpPr/>
          <p:nvPr/>
        </p:nvSpPr>
        <p:spPr>
          <a:xfrm>
            <a:off x="9439896" y="480487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4AC5F502-4AB5-410C-98D1-ECEEB13094E3}"/>
              </a:ext>
            </a:extLst>
          </p:cNvPr>
          <p:cNvSpPr/>
          <p:nvPr/>
        </p:nvSpPr>
        <p:spPr>
          <a:xfrm>
            <a:off x="9822445" y="479187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2E24673-99F9-4532-B3FC-9F915C79A359}"/>
              </a:ext>
            </a:extLst>
          </p:cNvPr>
          <p:cNvSpPr/>
          <p:nvPr/>
        </p:nvSpPr>
        <p:spPr>
          <a:xfrm>
            <a:off x="9439935" y="2742857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8591C64C-008D-4588-A75C-438C7F2949BC}"/>
              </a:ext>
            </a:extLst>
          </p:cNvPr>
          <p:cNvSpPr/>
          <p:nvPr/>
        </p:nvSpPr>
        <p:spPr>
          <a:xfrm>
            <a:off x="10891315" y="481764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B7AE36C8-7697-4218-AAD6-1926B9CFAA3D}"/>
              </a:ext>
            </a:extLst>
          </p:cNvPr>
          <p:cNvSpPr/>
          <p:nvPr/>
        </p:nvSpPr>
        <p:spPr>
          <a:xfrm>
            <a:off x="9424157" y="225705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1D5F753E-3845-4C91-9698-3B8F27F0EB52}"/>
              </a:ext>
            </a:extLst>
          </p:cNvPr>
          <p:cNvSpPr/>
          <p:nvPr/>
        </p:nvSpPr>
        <p:spPr>
          <a:xfrm>
            <a:off x="9821183" y="225705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5951BEAC-EEC7-408F-89D2-9BFDBB02D431}"/>
              </a:ext>
            </a:extLst>
          </p:cNvPr>
          <p:cNvSpPr/>
          <p:nvPr/>
        </p:nvSpPr>
        <p:spPr>
          <a:xfrm>
            <a:off x="10167065" y="224603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980B1942-534D-4251-B631-F57784544A65}"/>
              </a:ext>
            </a:extLst>
          </p:cNvPr>
          <p:cNvSpPr/>
          <p:nvPr/>
        </p:nvSpPr>
        <p:spPr>
          <a:xfrm>
            <a:off x="10502486" y="226264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9CC1F171-2B22-4E00-9351-9A93C9E954A2}"/>
              </a:ext>
            </a:extLst>
          </p:cNvPr>
          <p:cNvSpPr/>
          <p:nvPr/>
        </p:nvSpPr>
        <p:spPr>
          <a:xfrm>
            <a:off x="10886288" y="225527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369985BE-2A56-4F63-A8DA-1509300E5E02}"/>
              </a:ext>
            </a:extLst>
          </p:cNvPr>
          <p:cNvSpPr/>
          <p:nvPr/>
        </p:nvSpPr>
        <p:spPr>
          <a:xfrm>
            <a:off x="8738216" y="416024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23B73CDB-FA0D-4011-869D-0C734D771115}"/>
              </a:ext>
            </a:extLst>
          </p:cNvPr>
          <p:cNvSpPr/>
          <p:nvPr/>
        </p:nvSpPr>
        <p:spPr>
          <a:xfrm>
            <a:off x="9095742" y="4163527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1ABAE195-A9B3-49FD-A340-C8FC256555CB}"/>
              </a:ext>
            </a:extLst>
          </p:cNvPr>
          <p:cNvSpPr/>
          <p:nvPr/>
        </p:nvSpPr>
        <p:spPr>
          <a:xfrm>
            <a:off x="9439896" y="416825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091D42D-C0F4-4F4A-A407-D8EE446CB0B7}"/>
              </a:ext>
            </a:extLst>
          </p:cNvPr>
          <p:cNvSpPr/>
          <p:nvPr/>
        </p:nvSpPr>
        <p:spPr>
          <a:xfrm>
            <a:off x="9822255" y="417160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D1EF19F0-53ED-40CF-A16F-CED26EE9EC89}"/>
              </a:ext>
            </a:extLst>
          </p:cNvPr>
          <p:cNvSpPr/>
          <p:nvPr/>
        </p:nvSpPr>
        <p:spPr>
          <a:xfrm>
            <a:off x="10158894" y="416825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C0B42353-DC0B-49C7-A06A-CAB142F07E17}"/>
              </a:ext>
            </a:extLst>
          </p:cNvPr>
          <p:cNvSpPr/>
          <p:nvPr/>
        </p:nvSpPr>
        <p:spPr>
          <a:xfrm>
            <a:off x="10548206" y="416024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161F0342-676F-44BF-AAE6-7275725A918D}"/>
              </a:ext>
            </a:extLst>
          </p:cNvPr>
          <p:cNvSpPr/>
          <p:nvPr/>
        </p:nvSpPr>
        <p:spPr>
          <a:xfrm>
            <a:off x="10870970" y="4174834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F31045EE-07F1-443F-8BD9-00272E0ADE15}"/>
              </a:ext>
            </a:extLst>
          </p:cNvPr>
          <p:cNvSpPr/>
          <p:nvPr/>
        </p:nvSpPr>
        <p:spPr>
          <a:xfrm>
            <a:off x="8738216" y="2477577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DD99509C-5458-4DBE-944B-7E14505A37BF}"/>
              </a:ext>
            </a:extLst>
          </p:cNvPr>
          <p:cNvSpPr/>
          <p:nvPr/>
        </p:nvSpPr>
        <p:spPr>
          <a:xfrm>
            <a:off x="9069657" y="246988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1D300EC-914C-4507-8A72-F9581ADCB5B2}"/>
              </a:ext>
            </a:extLst>
          </p:cNvPr>
          <p:cNvSpPr/>
          <p:nvPr/>
        </p:nvSpPr>
        <p:spPr>
          <a:xfrm>
            <a:off x="6869733" y="224603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7EBA6141-4E39-44C7-B845-73D58BF75EDE}"/>
              </a:ext>
            </a:extLst>
          </p:cNvPr>
          <p:cNvSpPr/>
          <p:nvPr/>
        </p:nvSpPr>
        <p:spPr>
          <a:xfrm>
            <a:off x="6869733" y="248399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A689A151-CFB7-4AAD-8615-0298626A0C56}"/>
              </a:ext>
            </a:extLst>
          </p:cNvPr>
          <p:cNvSpPr/>
          <p:nvPr/>
        </p:nvSpPr>
        <p:spPr>
          <a:xfrm>
            <a:off x="6874165" y="2736125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4D4D3EB5-6707-4D25-B18B-2033103D3A47}"/>
              </a:ext>
            </a:extLst>
          </p:cNvPr>
          <p:cNvSpPr/>
          <p:nvPr/>
        </p:nvSpPr>
        <p:spPr>
          <a:xfrm>
            <a:off x="6869733" y="314069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99346696-B1B0-45BF-9637-E5B4728505F3}"/>
              </a:ext>
            </a:extLst>
          </p:cNvPr>
          <p:cNvSpPr/>
          <p:nvPr/>
        </p:nvSpPr>
        <p:spPr>
          <a:xfrm>
            <a:off x="6863358" y="3814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5C485172-652D-4A05-A519-9DFB177A3E19}"/>
              </a:ext>
            </a:extLst>
          </p:cNvPr>
          <p:cNvSpPr/>
          <p:nvPr/>
        </p:nvSpPr>
        <p:spPr>
          <a:xfrm>
            <a:off x="6863358" y="349574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986B81AD-CC40-4D7E-ACE5-C432AB91281C}"/>
              </a:ext>
            </a:extLst>
          </p:cNvPr>
          <p:cNvSpPr/>
          <p:nvPr/>
        </p:nvSpPr>
        <p:spPr>
          <a:xfrm>
            <a:off x="6856419" y="416462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EDA221FF-2BDF-4495-A056-6F5117BA9663}"/>
              </a:ext>
            </a:extLst>
          </p:cNvPr>
          <p:cNvSpPr/>
          <p:nvPr/>
        </p:nvSpPr>
        <p:spPr>
          <a:xfrm>
            <a:off x="6863358" y="451312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2FB55166-114E-40F8-A873-C7F1513DE7B6}"/>
              </a:ext>
            </a:extLst>
          </p:cNvPr>
          <p:cNvSpPr/>
          <p:nvPr/>
        </p:nvSpPr>
        <p:spPr>
          <a:xfrm>
            <a:off x="6856419" y="479517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14DA108E-79C0-4AF1-947B-254F26654248}"/>
              </a:ext>
            </a:extLst>
          </p:cNvPr>
          <p:cNvSpPr/>
          <p:nvPr/>
        </p:nvSpPr>
        <p:spPr>
          <a:xfrm>
            <a:off x="6869733" y="504462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6CCBCF0A-A3F6-4224-ACF9-AEE3BD594D00}"/>
              </a:ext>
            </a:extLst>
          </p:cNvPr>
          <p:cNvSpPr/>
          <p:nvPr/>
        </p:nvSpPr>
        <p:spPr>
          <a:xfrm>
            <a:off x="6863358" y="527165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F9921CEC-617D-4F32-AF0F-FB7AC7BD75FA}"/>
              </a:ext>
            </a:extLst>
          </p:cNvPr>
          <p:cNvSpPr/>
          <p:nvPr/>
        </p:nvSpPr>
        <p:spPr>
          <a:xfrm>
            <a:off x="7259534" y="224603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54CCDCDE-84C7-470C-BBFE-C15541CF0BF2}"/>
              </a:ext>
            </a:extLst>
          </p:cNvPr>
          <p:cNvSpPr/>
          <p:nvPr/>
        </p:nvSpPr>
        <p:spPr>
          <a:xfrm>
            <a:off x="7259534" y="248399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363D728E-D34F-491D-930B-0A11C964F677}"/>
              </a:ext>
            </a:extLst>
          </p:cNvPr>
          <p:cNvSpPr/>
          <p:nvPr/>
        </p:nvSpPr>
        <p:spPr>
          <a:xfrm>
            <a:off x="7263966" y="2736125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A3B613C2-AF04-4D36-B0FA-8A6F81E085E3}"/>
              </a:ext>
            </a:extLst>
          </p:cNvPr>
          <p:cNvSpPr/>
          <p:nvPr/>
        </p:nvSpPr>
        <p:spPr>
          <a:xfrm>
            <a:off x="7259534" y="314069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B50D15F9-8C06-45A4-A5A3-8C5980B02BDA}"/>
              </a:ext>
            </a:extLst>
          </p:cNvPr>
          <p:cNvSpPr/>
          <p:nvPr/>
        </p:nvSpPr>
        <p:spPr>
          <a:xfrm>
            <a:off x="7253159" y="3814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3C67CC94-C9D4-43AC-9483-948B327E5DBB}"/>
              </a:ext>
            </a:extLst>
          </p:cNvPr>
          <p:cNvSpPr/>
          <p:nvPr/>
        </p:nvSpPr>
        <p:spPr>
          <a:xfrm>
            <a:off x="7253159" y="349574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A7B05DCD-B037-4A4F-816B-4FE581A1E13D}"/>
              </a:ext>
            </a:extLst>
          </p:cNvPr>
          <p:cNvSpPr/>
          <p:nvPr/>
        </p:nvSpPr>
        <p:spPr>
          <a:xfrm>
            <a:off x="7246220" y="416462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DB30B67D-5F87-431E-AED4-73731835D1B6}"/>
              </a:ext>
            </a:extLst>
          </p:cNvPr>
          <p:cNvSpPr/>
          <p:nvPr/>
        </p:nvSpPr>
        <p:spPr>
          <a:xfrm>
            <a:off x="7253159" y="451312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13339815-18B4-4FBB-826D-FD619EC78AB3}"/>
              </a:ext>
            </a:extLst>
          </p:cNvPr>
          <p:cNvSpPr/>
          <p:nvPr/>
        </p:nvSpPr>
        <p:spPr>
          <a:xfrm>
            <a:off x="7246220" y="479517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54323121-59BC-4737-A8A8-33B1D158FFB1}"/>
              </a:ext>
            </a:extLst>
          </p:cNvPr>
          <p:cNvSpPr/>
          <p:nvPr/>
        </p:nvSpPr>
        <p:spPr>
          <a:xfrm>
            <a:off x="7259534" y="504462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29F0EF59-7CFE-4A86-BD69-5970546707EA}"/>
              </a:ext>
            </a:extLst>
          </p:cNvPr>
          <p:cNvSpPr/>
          <p:nvPr/>
        </p:nvSpPr>
        <p:spPr>
          <a:xfrm>
            <a:off x="7253159" y="527165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96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54238"/>
              </p:ext>
            </p:extLst>
          </p:nvPr>
        </p:nvGraphicFramePr>
        <p:xfrm>
          <a:off x="575894" y="2024498"/>
          <a:ext cx="11029618" cy="3343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ES" sz="1050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Gibson" panose="02000000000000000000" pitchFamily="2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ASISTENCIA SOCIAL (DOTACIÓN DE APOYOS FUNCIONALES PARA PERSONAS CON DISCAPACIDAD).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PROGRAMA DE COBERTURA ESTATAL, DIRIGIDO A TODAS LAS PERSINAS CON DISCAPACIDAD.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TRÍPTICOS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</a:tbl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4C9A1FC5-B497-4D0C-A99E-97D6F24BF33D}"/>
              </a:ext>
            </a:extLst>
          </p:cNvPr>
          <p:cNvSpPr/>
          <p:nvPr/>
        </p:nvSpPr>
        <p:spPr>
          <a:xfrm>
            <a:off x="8720665" y="242993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FC504DF-10AA-44B6-A6C6-608E3BB22127}"/>
              </a:ext>
            </a:extLst>
          </p:cNvPr>
          <p:cNvSpPr/>
          <p:nvPr/>
        </p:nvSpPr>
        <p:spPr>
          <a:xfrm>
            <a:off x="9075123" y="242347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197409F1-DEED-4BAB-A3E2-03433D5C3CA3}"/>
              </a:ext>
            </a:extLst>
          </p:cNvPr>
          <p:cNvSpPr/>
          <p:nvPr/>
        </p:nvSpPr>
        <p:spPr>
          <a:xfrm>
            <a:off x="9418021" y="242347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553793E-BE24-4C11-93D1-0BE5791D95C9}"/>
              </a:ext>
            </a:extLst>
          </p:cNvPr>
          <p:cNvSpPr/>
          <p:nvPr/>
        </p:nvSpPr>
        <p:spPr>
          <a:xfrm>
            <a:off x="10163088" y="242993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0A8CE8C-4E62-461B-9E51-51DCEDE03467}"/>
              </a:ext>
            </a:extLst>
          </p:cNvPr>
          <p:cNvSpPr/>
          <p:nvPr/>
        </p:nvSpPr>
        <p:spPr>
          <a:xfrm>
            <a:off x="10519833" y="242993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76762950-03EB-4B6B-BDEF-52B1F31C0FBC}"/>
              </a:ext>
            </a:extLst>
          </p:cNvPr>
          <p:cNvSpPr/>
          <p:nvPr/>
        </p:nvSpPr>
        <p:spPr>
          <a:xfrm>
            <a:off x="10853121" y="242993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0A587A4-0B74-4B76-BD77-8403D50DBD84}"/>
              </a:ext>
            </a:extLst>
          </p:cNvPr>
          <p:cNvSpPr/>
          <p:nvPr/>
        </p:nvSpPr>
        <p:spPr>
          <a:xfrm>
            <a:off x="10159999" y="270907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4C2DC42-8AE1-4352-9642-1107D25E3EB4}"/>
              </a:ext>
            </a:extLst>
          </p:cNvPr>
          <p:cNvSpPr/>
          <p:nvPr/>
        </p:nvSpPr>
        <p:spPr>
          <a:xfrm>
            <a:off x="10853121" y="272303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3B038676-8570-4606-AAAF-59AEA1BD571D}"/>
              </a:ext>
            </a:extLst>
          </p:cNvPr>
          <p:cNvSpPr/>
          <p:nvPr/>
        </p:nvSpPr>
        <p:spPr>
          <a:xfrm>
            <a:off x="8733365" y="433259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7A58A040-D7B8-4034-A051-BB30453B0FDB}"/>
              </a:ext>
            </a:extLst>
          </p:cNvPr>
          <p:cNvSpPr/>
          <p:nvPr/>
        </p:nvSpPr>
        <p:spPr>
          <a:xfrm>
            <a:off x="9056070" y="432879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08D5C7FD-9E22-4F6B-8A2F-0E17AD411931}"/>
              </a:ext>
            </a:extLst>
          </p:cNvPr>
          <p:cNvSpPr/>
          <p:nvPr/>
        </p:nvSpPr>
        <p:spPr>
          <a:xfrm>
            <a:off x="9451886" y="433146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E13D8D7-757B-4278-965E-5DFCCAD3E771}"/>
              </a:ext>
            </a:extLst>
          </p:cNvPr>
          <p:cNvSpPr/>
          <p:nvPr/>
        </p:nvSpPr>
        <p:spPr>
          <a:xfrm>
            <a:off x="10525036" y="433448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8E4B2FA-FA9D-40E7-B487-9C48D7AAECC9}"/>
              </a:ext>
            </a:extLst>
          </p:cNvPr>
          <p:cNvSpPr/>
          <p:nvPr/>
        </p:nvSpPr>
        <p:spPr>
          <a:xfrm>
            <a:off x="10137512" y="433259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40FACCC6-80EA-4E2B-908F-011B20BD5E11}"/>
              </a:ext>
            </a:extLst>
          </p:cNvPr>
          <p:cNvSpPr/>
          <p:nvPr/>
        </p:nvSpPr>
        <p:spPr>
          <a:xfrm>
            <a:off x="10847741" y="432178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729A8D49-CA7F-46AE-B258-BB5A0093C982}"/>
              </a:ext>
            </a:extLst>
          </p:cNvPr>
          <p:cNvSpPr/>
          <p:nvPr/>
        </p:nvSpPr>
        <p:spPr>
          <a:xfrm>
            <a:off x="8729130" y="467460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CC59EE08-7554-411C-9950-C7BA10410454}"/>
              </a:ext>
            </a:extLst>
          </p:cNvPr>
          <p:cNvSpPr/>
          <p:nvPr/>
        </p:nvSpPr>
        <p:spPr>
          <a:xfrm>
            <a:off x="9059327" y="468407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B47B0B1-7208-43F8-8DE8-B0D97EC229CD}"/>
              </a:ext>
            </a:extLst>
          </p:cNvPr>
          <p:cNvSpPr/>
          <p:nvPr/>
        </p:nvSpPr>
        <p:spPr>
          <a:xfrm>
            <a:off x="9418020" y="467259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C491457C-19AD-4B9A-B28F-5A720949A030}"/>
              </a:ext>
            </a:extLst>
          </p:cNvPr>
          <p:cNvSpPr/>
          <p:nvPr/>
        </p:nvSpPr>
        <p:spPr>
          <a:xfrm>
            <a:off x="10137511" y="467259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9B94B4DD-750E-4134-B0D2-2E14688E0320}"/>
              </a:ext>
            </a:extLst>
          </p:cNvPr>
          <p:cNvSpPr/>
          <p:nvPr/>
        </p:nvSpPr>
        <p:spPr>
          <a:xfrm>
            <a:off x="10524063" y="469777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DC778D0A-EF5D-4BB7-AAD3-A0F6D090CAE4}"/>
              </a:ext>
            </a:extLst>
          </p:cNvPr>
          <p:cNvSpPr/>
          <p:nvPr/>
        </p:nvSpPr>
        <p:spPr>
          <a:xfrm>
            <a:off x="10847738" y="469031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63579209-48BE-4FD0-9319-4764E8541A20}"/>
              </a:ext>
            </a:extLst>
          </p:cNvPr>
          <p:cNvSpPr/>
          <p:nvPr/>
        </p:nvSpPr>
        <p:spPr>
          <a:xfrm>
            <a:off x="6859231" y="242178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C329BC85-DBB3-49DF-92BA-660C2659F1D9}"/>
              </a:ext>
            </a:extLst>
          </p:cNvPr>
          <p:cNvSpPr/>
          <p:nvPr/>
        </p:nvSpPr>
        <p:spPr>
          <a:xfrm>
            <a:off x="6859230" y="271065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0EC49513-5886-402E-A558-420CE7A2DE54}"/>
              </a:ext>
            </a:extLst>
          </p:cNvPr>
          <p:cNvSpPr/>
          <p:nvPr/>
        </p:nvSpPr>
        <p:spPr>
          <a:xfrm>
            <a:off x="6859229" y="316265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B94CED2-9945-471B-96A4-54226EFF0755}"/>
              </a:ext>
            </a:extLst>
          </p:cNvPr>
          <p:cNvSpPr/>
          <p:nvPr/>
        </p:nvSpPr>
        <p:spPr>
          <a:xfrm>
            <a:off x="6859228" y="398665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F8D128FD-F06E-4FF6-9E12-0AFD6B040340}"/>
              </a:ext>
            </a:extLst>
          </p:cNvPr>
          <p:cNvSpPr/>
          <p:nvPr/>
        </p:nvSpPr>
        <p:spPr>
          <a:xfrm>
            <a:off x="6859228" y="432443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2BA519-3EE8-483B-83B7-32877F0ED607}"/>
              </a:ext>
            </a:extLst>
          </p:cNvPr>
          <p:cNvSpPr/>
          <p:nvPr/>
        </p:nvSpPr>
        <p:spPr>
          <a:xfrm>
            <a:off x="6859228" y="466645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92273A2-F4B2-4C88-B727-91EBEFCD6C17}"/>
              </a:ext>
            </a:extLst>
          </p:cNvPr>
          <p:cNvSpPr/>
          <p:nvPr/>
        </p:nvSpPr>
        <p:spPr>
          <a:xfrm>
            <a:off x="6854991" y="491799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544209DC-260D-4EBC-8D15-00348137E759}"/>
              </a:ext>
            </a:extLst>
          </p:cNvPr>
          <p:cNvSpPr/>
          <p:nvPr/>
        </p:nvSpPr>
        <p:spPr>
          <a:xfrm>
            <a:off x="6862314" y="512296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EB07ED07-9780-4981-930B-4DF54A1975D1}"/>
              </a:ext>
            </a:extLst>
          </p:cNvPr>
          <p:cNvSpPr/>
          <p:nvPr/>
        </p:nvSpPr>
        <p:spPr>
          <a:xfrm>
            <a:off x="7238460" y="242993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121062E4-0F98-4F89-B083-DD69DEAC5A10}"/>
              </a:ext>
            </a:extLst>
          </p:cNvPr>
          <p:cNvSpPr/>
          <p:nvPr/>
        </p:nvSpPr>
        <p:spPr>
          <a:xfrm>
            <a:off x="7238459" y="271880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FAEE3C3F-0E27-4F6F-AA15-041EC1E5F189}"/>
              </a:ext>
            </a:extLst>
          </p:cNvPr>
          <p:cNvSpPr/>
          <p:nvPr/>
        </p:nvSpPr>
        <p:spPr>
          <a:xfrm>
            <a:off x="7238458" y="317080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26487612-3817-4558-B774-1BF0BD40B832}"/>
              </a:ext>
            </a:extLst>
          </p:cNvPr>
          <p:cNvSpPr/>
          <p:nvPr/>
        </p:nvSpPr>
        <p:spPr>
          <a:xfrm>
            <a:off x="7238457" y="399480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3F4FE16A-BBA4-4365-879C-90231980D41F}"/>
              </a:ext>
            </a:extLst>
          </p:cNvPr>
          <p:cNvSpPr/>
          <p:nvPr/>
        </p:nvSpPr>
        <p:spPr>
          <a:xfrm>
            <a:off x="7238457" y="433259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AD8AF7F9-3D22-457B-9214-2C052624863F}"/>
              </a:ext>
            </a:extLst>
          </p:cNvPr>
          <p:cNvSpPr/>
          <p:nvPr/>
        </p:nvSpPr>
        <p:spPr>
          <a:xfrm>
            <a:off x="7238457" y="467460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1A59264B-EA1B-4BF3-BE00-CC519F5DC202}"/>
              </a:ext>
            </a:extLst>
          </p:cNvPr>
          <p:cNvSpPr/>
          <p:nvPr/>
        </p:nvSpPr>
        <p:spPr>
          <a:xfrm>
            <a:off x="7234220" y="492614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9946F7FB-F34E-4538-BE25-5FC64D1A1269}"/>
              </a:ext>
            </a:extLst>
          </p:cNvPr>
          <p:cNvSpPr/>
          <p:nvPr/>
        </p:nvSpPr>
        <p:spPr>
          <a:xfrm>
            <a:off x="7241543" y="513111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00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67497"/>
              </p:ext>
            </p:extLst>
          </p:nvPr>
        </p:nvGraphicFramePr>
        <p:xfrm>
          <a:off x="575894" y="2024498"/>
          <a:ext cx="11029618" cy="4599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518366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288260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45721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ibson" panose="02000000000000000000" pitchFamily="2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PROCURADURÍA DE LA DEFENSA Y REPRESENTACIÓN DEL ADULTO MAYOR 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 IMPORTANTE INFORMAR A LAS PRSONAS ADULTAS MAYORES SOBRE LAS ACCIONES QUE SE EMPRENDEN DESDE LA PROCURADURIA DE LA DEFENSA Y REPRESENTACIÓN DEL ADULTO MAYOR, DESTACANDO: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0000"/>
                        </a:solidFill>
                        <a:effectLst/>
                        <a:latin typeface="Gibson" panose="02000000000000000000" pitchFamily="2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SUS DERECHOS FUNTAMENTALES.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EL FORTALECIMIENTO DE ESTANCIAS DE ADULTOS MAYORES.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LAS JORNADAS OPTOMÉTRICAS; ATENCIÓN A ADULTOS MAYORES BAJO RESGUARDO DEL SISTEMA DIF MICHOACÁN, ENTRE OTROS TEMAS DE INTERES PARA ESTE SECTOR.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IDENTIDAD GRÁFICA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TRÍPTICOS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24D49C0F-CC3A-466E-B91B-C9605676229A}"/>
              </a:ext>
            </a:extLst>
          </p:cNvPr>
          <p:cNvSpPr/>
          <p:nvPr/>
        </p:nvSpPr>
        <p:spPr>
          <a:xfrm>
            <a:off x="10875293" y="23294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AE68FB1-B624-48EF-9543-86595C247B8C}"/>
              </a:ext>
            </a:extLst>
          </p:cNvPr>
          <p:cNvSpPr/>
          <p:nvPr/>
        </p:nvSpPr>
        <p:spPr>
          <a:xfrm>
            <a:off x="9414930" y="23294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9299F91-0B09-4B77-AE10-6DD7C31F3B97}"/>
              </a:ext>
            </a:extLst>
          </p:cNvPr>
          <p:cNvSpPr/>
          <p:nvPr/>
        </p:nvSpPr>
        <p:spPr>
          <a:xfrm>
            <a:off x="9416696" y="275761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0449FCC-9A32-4463-9A42-E2F4947AF01F}"/>
              </a:ext>
            </a:extLst>
          </p:cNvPr>
          <p:cNvSpPr/>
          <p:nvPr/>
        </p:nvSpPr>
        <p:spPr>
          <a:xfrm>
            <a:off x="9419160" y="256317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45166E6-F81E-41D4-ACDA-A94EEEA51C3B}"/>
              </a:ext>
            </a:extLst>
          </p:cNvPr>
          <p:cNvSpPr/>
          <p:nvPr/>
        </p:nvSpPr>
        <p:spPr>
          <a:xfrm>
            <a:off x="9414928" y="456152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14B5AC6-0F73-4470-8073-B62570F5E9F2}"/>
              </a:ext>
            </a:extLst>
          </p:cNvPr>
          <p:cNvSpPr/>
          <p:nvPr/>
        </p:nvSpPr>
        <p:spPr>
          <a:xfrm>
            <a:off x="9414928" y="608953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F6394E8-103C-4A9B-B2A1-7218E051D8E2}"/>
              </a:ext>
            </a:extLst>
          </p:cNvPr>
          <p:cNvSpPr/>
          <p:nvPr/>
        </p:nvSpPr>
        <p:spPr>
          <a:xfrm>
            <a:off x="9414928" y="514677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2A230DD-7BC5-4FE9-9221-21C8CCED1ACF}"/>
              </a:ext>
            </a:extLst>
          </p:cNvPr>
          <p:cNvSpPr/>
          <p:nvPr/>
        </p:nvSpPr>
        <p:spPr>
          <a:xfrm>
            <a:off x="9414928" y="624235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20B9905-907A-43CB-B189-77FE4C51B61A}"/>
              </a:ext>
            </a:extLst>
          </p:cNvPr>
          <p:cNvSpPr/>
          <p:nvPr/>
        </p:nvSpPr>
        <p:spPr>
          <a:xfrm>
            <a:off x="9424069" y="644261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46806CC-87BA-4C5A-A58C-3A05A2115344}"/>
              </a:ext>
            </a:extLst>
          </p:cNvPr>
          <p:cNvSpPr/>
          <p:nvPr/>
        </p:nvSpPr>
        <p:spPr>
          <a:xfrm>
            <a:off x="9414928" y="577720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8A5408-972A-4CF7-B4E1-65414103E366}"/>
              </a:ext>
            </a:extLst>
          </p:cNvPr>
          <p:cNvSpPr/>
          <p:nvPr/>
        </p:nvSpPr>
        <p:spPr>
          <a:xfrm>
            <a:off x="9414928" y="483350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21B2EBA-D1BD-47DC-BDB6-ED1CCE6413DD}"/>
              </a:ext>
            </a:extLst>
          </p:cNvPr>
          <p:cNvSpPr/>
          <p:nvPr/>
        </p:nvSpPr>
        <p:spPr>
          <a:xfrm>
            <a:off x="9414928" y="344778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742F3CE0-CFC1-490E-8F86-625B9E51AC69}"/>
              </a:ext>
            </a:extLst>
          </p:cNvPr>
          <p:cNvSpPr/>
          <p:nvPr/>
        </p:nvSpPr>
        <p:spPr>
          <a:xfrm>
            <a:off x="9414928" y="546486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9772ECCB-0257-47A5-B489-E7AEDB4751CD}"/>
              </a:ext>
            </a:extLst>
          </p:cNvPr>
          <p:cNvSpPr/>
          <p:nvPr/>
        </p:nvSpPr>
        <p:spPr>
          <a:xfrm>
            <a:off x="10875293" y="608050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BAC1BD8D-201C-4206-8BAA-A45A06678D09}"/>
              </a:ext>
            </a:extLst>
          </p:cNvPr>
          <p:cNvSpPr/>
          <p:nvPr/>
        </p:nvSpPr>
        <p:spPr>
          <a:xfrm>
            <a:off x="6906362" y="643936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23689F6-A6FB-4C9B-AFD3-924855B137E6}"/>
              </a:ext>
            </a:extLst>
          </p:cNvPr>
          <p:cNvSpPr/>
          <p:nvPr/>
        </p:nvSpPr>
        <p:spPr>
          <a:xfrm>
            <a:off x="9092183" y="642900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B5C71DD-3379-4F08-A14A-499E53A4B7CF}"/>
              </a:ext>
            </a:extLst>
          </p:cNvPr>
          <p:cNvSpPr/>
          <p:nvPr/>
        </p:nvSpPr>
        <p:spPr>
          <a:xfrm>
            <a:off x="10168974" y="642472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3BA95CF-05F5-4136-A8D1-DFAC49A13D81}"/>
              </a:ext>
            </a:extLst>
          </p:cNvPr>
          <p:cNvSpPr/>
          <p:nvPr/>
        </p:nvSpPr>
        <p:spPr>
          <a:xfrm>
            <a:off x="7293426" y="641428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BC2B9691-84AA-4678-A5BF-49132EFD7933}"/>
              </a:ext>
            </a:extLst>
          </p:cNvPr>
          <p:cNvSpPr/>
          <p:nvPr/>
        </p:nvSpPr>
        <p:spPr>
          <a:xfrm>
            <a:off x="10891613" y="641428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3060B8D-71E4-4474-AE93-682BE0E73505}"/>
              </a:ext>
            </a:extLst>
          </p:cNvPr>
          <p:cNvSpPr/>
          <p:nvPr/>
        </p:nvSpPr>
        <p:spPr>
          <a:xfrm>
            <a:off x="9807521" y="643936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8A92F81-19AC-4D80-A15C-CD134F70445C}"/>
              </a:ext>
            </a:extLst>
          </p:cNvPr>
          <p:cNvSpPr/>
          <p:nvPr/>
        </p:nvSpPr>
        <p:spPr>
          <a:xfrm>
            <a:off x="8734492" y="642472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B9288799-1D8A-4677-A3C4-2F22347A70ED}"/>
              </a:ext>
            </a:extLst>
          </p:cNvPr>
          <p:cNvSpPr/>
          <p:nvPr/>
        </p:nvSpPr>
        <p:spPr>
          <a:xfrm>
            <a:off x="10507414" y="643268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2A0C4A5-8B22-4655-9634-E29897CF6A21}"/>
              </a:ext>
            </a:extLst>
          </p:cNvPr>
          <p:cNvSpPr/>
          <p:nvPr/>
        </p:nvSpPr>
        <p:spPr>
          <a:xfrm>
            <a:off x="6892228" y="23294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2913EABA-C13C-472C-BF68-756CDA90E500}"/>
              </a:ext>
            </a:extLst>
          </p:cNvPr>
          <p:cNvSpPr/>
          <p:nvPr/>
        </p:nvSpPr>
        <p:spPr>
          <a:xfrm>
            <a:off x="6893994" y="275761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555F2917-CD08-4CCA-B582-90795A02D5E2}"/>
              </a:ext>
            </a:extLst>
          </p:cNvPr>
          <p:cNvSpPr/>
          <p:nvPr/>
        </p:nvSpPr>
        <p:spPr>
          <a:xfrm>
            <a:off x="6896458" y="256317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9237BC24-F4C7-47FF-98D7-100FDEBCB256}"/>
              </a:ext>
            </a:extLst>
          </p:cNvPr>
          <p:cNvSpPr/>
          <p:nvPr/>
        </p:nvSpPr>
        <p:spPr>
          <a:xfrm>
            <a:off x="6892226" y="456152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EBD1EF7B-1E91-46D9-B324-3499A02F5873}"/>
              </a:ext>
            </a:extLst>
          </p:cNvPr>
          <p:cNvSpPr/>
          <p:nvPr/>
        </p:nvSpPr>
        <p:spPr>
          <a:xfrm>
            <a:off x="6892226" y="608953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B583B3E-47F4-44D4-AC79-927167C6B22F}"/>
              </a:ext>
            </a:extLst>
          </p:cNvPr>
          <p:cNvSpPr/>
          <p:nvPr/>
        </p:nvSpPr>
        <p:spPr>
          <a:xfrm>
            <a:off x="6892226" y="514677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68A961AA-426C-4404-9E34-AAAF9B39A0C6}"/>
              </a:ext>
            </a:extLst>
          </p:cNvPr>
          <p:cNvSpPr/>
          <p:nvPr/>
        </p:nvSpPr>
        <p:spPr>
          <a:xfrm>
            <a:off x="6892226" y="624235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60724AC0-462D-49AC-A01C-F6110807CDEF}"/>
              </a:ext>
            </a:extLst>
          </p:cNvPr>
          <p:cNvSpPr/>
          <p:nvPr/>
        </p:nvSpPr>
        <p:spPr>
          <a:xfrm>
            <a:off x="6892226" y="577720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89FD527F-600B-4EC8-B331-EFE237708CB5}"/>
              </a:ext>
            </a:extLst>
          </p:cNvPr>
          <p:cNvSpPr/>
          <p:nvPr/>
        </p:nvSpPr>
        <p:spPr>
          <a:xfrm>
            <a:off x="6892226" y="483350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DB559334-41F0-4474-851C-27C3838D6B85}"/>
              </a:ext>
            </a:extLst>
          </p:cNvPr>
          <p:cNvSpPr/>
          <p:nvPr/>
        </p:nvSpPr>
        <p:spPr>
          <a:xfrm>
            <a:off x="6892226" y="344778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241E4D88-5F02-450F-BD45-F6F47AE0724C}"/>
              </a:ext>
            </a:extLst>
          </p:cNvPr>
          <p:cNvSpPr/>
          <p:nvPr/>
        </p:nvSpPr>
        <p:spPr>
          <a:xfrm>
            <a:off x="6892226" y="546486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E2475261-657F-48A0-BA55-24B48B788C01}"/>
              </a:ext>
            </a:extLst>
          </p:cNvPr>
          <p:cNvSpPr/>
          <p:nvPr/>
        </p:nvSpPr>
        <p:spPr>
          <a:xfrm>
            <a:off x="7313328" y="606121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2BDCC7D2-83BF-4460-BC82-C8ED814A78FC}"/>
              </a:ext>
            </a:extLst>
          </p:cNvPr>
          <p:cNvSpPr/>
          <p:nvPr/>
        </p:nvSpPr>
        <p:spPr>
          <a:xfrm>
            <a:off x="9043369" y="607682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C66B6BD4-D4B8-407A-A203-79FA3BA9E6F2}"/>
              </a:ext>
            </a:extLst>
          </p:cNvPr>
          <p:cNvSpPr/>
          <p:nvPr/>
        </p:nvSpPr>
        <p:spPr>
          <a:xfrm>
            <a:off x="8711483" y="606321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4BB9B13E-2B48-42C7-AD27-8080C316002F}"/>
              </a:ext>
            </a:extLst>
          </p:cNvPr>
          <p:cNvSpPr/>
          <p:nvPr/>
        </p:nvSpPr>
        <p:spPr>
          <a:xfrm>
            <a:off x="9788274" y="605893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E1EC6F58-FC0C-42DF-B965-E556C651AA03}"/>
              </a:ext>
            </a:extLst>
          </p:cNvPr>
          <p:cNvSpPr/>
          <p:nvPr/>
        </p:nvSpPr>
        <p:spPr>
          <a:xfrm>
            <a:off x="10510913" y="604849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363EE89-C746-4828-B25C-ED7BA98F5E22}"/>
              </a:ext>
            </a:extLst>
          </p:cNvPr>
          <p:cNvSpPr/>
          <p:nvPr/>
        </p:nvSpPr>
        <p:spPr>
          <a:xfrm>
            <a:off x="10126714" y="606689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20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39137"/>
              </p:ext>
            </p:extLst>
          </p:nvPr>
        </p:nvGraphicFramePr>
        <p:xfrm>
          <a:off x="575894" y="2024498"/>
          <a:ext cx="11029618" cy="3299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518366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288260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45721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ibson" panose="02000000000000000000" pitchFamily="2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PROCURADURÍA DE PROTECCIÓN DE NIÑAS, NIÑOS Y ADOLESCENTES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Difundir los derechos humanos fundamentales de las Niñas, Niños y Adolescentes. 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IDENTIDAD GRÁFICA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TRÍPTICOS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24D49C0F-CC3A-466E-B91B-C9605676229A}"/>
              </a:ext>
            </a:extLst>
          </p:cNvPr>
          <p:cNvSpPr/>
          <p:nvPr/>
        </p:nvSpPr>
        <p:spPr>
          <a:xfrm>
            <a:off x="10875293" y="23294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AE68FB1-B624-48EF-9543-86595C247B8C}"/>
              </a:ext>
            </a:extLst>
          </p:cNvPr>
          <p:cNvSpPr/>
          <p:nvPr/>
        </p:nvSpPr>
        <p:spPr>
          <a:xfrm>
            <a:off x="9414930" y="23294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9299F91-0B09-4B77-AE10-6DD7C31F3B97}"/>
              </a:ext>
            </a:extLst>
          </p:cNvPr>
          <p:cNvSpPr/>
          <p:nvPr/>
        </p:nvSpPr>
        <p:spPr>
          <a:xfrm>
            <a:off x="9416696" y="275761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0449FCC-9A32-4463-9A42-E2F4947AF01F}"/>
              </a:ext>
            </a:extLst>
          </p:cNvPr>
          <p:cNvSpPr/>
          <p:nvPr/>
        </p:nvSpPr>
        <p:spPr>
          <a:xfrm>
            <a:off x="9419160" y="256317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45166E6-F81E-41D4-ACDA-A94EEEA51C3B}"/>
              </a:ext>
            </a:extLst>
          </p:cNvPr>
          <p:cNvSpPr/>
          <p:nvPr/>
        </p:nvSpPr>
        <p:spPr>
          <a:xfrm>
            <a:off x="9414928" y="451919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F6394E8-103C-4A9B-B2A1-7218E051D8E2}"/>
              </a:ext>
            </a:extLst>
          </p:cNvPr>
          <p:cNvSpPr/>
          <p:nvPr/>
        </p:nvSpPr>
        <p:spPr>
          <a:xfrm>
            <a:off x="9414928" y="512137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8A5408-972A-4CF7-B4E1-65414103E366}"/>
              </a:ext>
            </a:extLst>
          </p:cNvPr>
          <p:cNvSpPr/>
          <p:nvPr/>
        </p:nvSpPr>
        <p:spPr>
          <a:xfrm>
            <a:off x="9414928" y="474883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21B2EBA-D1BD-47DC-BDB6-ED1CCE6413DD}"/>
              </a:ext>
            </a:extLst>
          </p:cNvPr>
          <p:cNvSpPr/>
          <p:nvPr/>
        </p:nvSpPr>
        <p:spPr>
          <a:xfrm>
            <a:off x="9414928" y="344778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9772ECCB-0257-47A5-B489-E7AEDB4751CD}"/>
              </a:ext>
            </a:extLst>
          </p:cNvPr>
          <p:cNvSpPr/>
          <p:nvPr/>
        </p:nvSpPr>
        <p:spPr>
          <a:xfrm>
            <a:off x="10807356" y="47420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BAC1BD8D-201C-4206-8BAA-A45A06678D09}"/>
              </a:ext>
            </a:extLst>
          </p:cNvPr>
          <p:cNvSpPr/>
          <p:nvPr/>
        </p:nvSpPr>
        <p:spPr>
          <a:xfrm>
            <a:off x="6906362" y="511851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23689F6-A6FB-4C9B-AFD3-924855B137E6}"/>
              </a:ext>
            </a:extLst>
          </p:cNvPr>
          <p:cNvSpPr/>
          <p:nvPr/>
        </p:nvSpPr>
        <p:spPr>
          <a:xfrm>
            <a:off x="9092183" y="510815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B5C71DD-3379-4F08-A14A-499E53A4B7CF}"/>
              </a:ext>
            </a:extLst>
          </p:cNvPr>
          <p:cNvSpPr/>
          <p:nvPr/>
        </p:nvSpPr>
        <p:spPr>
          <a:xfrm>
            <a:off x="10101037" y="508624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3BA95CF-05F5-4136-A8D1-DFAC49A13D81}"/>
              </a:ext>
            </a:extLst>
          </p:cNvPr>
          <p:cNvSpPr/>
          <p:nvPr/>
        </p:nvSpPr>
        <p:spPr>
          <a:xfrm>
            <a:off x="7293426" y="509344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BC2B9691-84AA-4678-A5BF-49132EFD7933}"/>
              </a:ext>
            </a:extLst>
          </p:cNvPr>
          <p:cNvSpPr/>
          <p:nvPr/>
        </p:nvSpPr>
        <p:spPr>
          <a:xfrm>
            <a:off x="10823676" y="507580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3060B8D-71E4-4474-AE93-682BE0E73505}"/>
              </a:ext>
            </a:extLst>
          </p:cNvPr>
          <p:cNvSpPr/>
          <p:nvPr/>
        </p:nvSpPr>
        <p:spPr>
          <a:xfrm>
            <a:off x="9739584" y="511781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8A92F81-19AC-4D80-A15C-CD134F70445C}"/>
              </a:ext>
            </a:extLst>
          </p:cNvPr>
          <p:cNvSpPr/>
          <p:nvPr/>
        </p:nvSpPr>
        <p:spPr>
          <a:xfrm>
            <a:off x="8734492" y="510388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B9288799-1D8A-4677-A3C4-2F22347A70ED}"/>
              </a:ext>
            </a:extLst>
          </p:cNvPr>
          <p:cNvSpPr/>
          <p:nvPr/>
        </p:nvSpPr>
        <p:spPr>
          <a:xfrm>
            <a:off x="10439477" y="509420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2A0C4A5-8B22-4655-9634-E29897CF6A21}"/>
              </a:ext>
            </a:extLst>
          </p:cNvPr>
          <p:cNvSpPr/>
          <p:nvPr/>
        </p:nvSpPr>
        <p:spPr>
          <a:xfrm>
            <a:off x="6892228" y="23294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2913EABA-C13C-472C-BF68-756CDA90E500}"/>
              </a:ext>
            </a:extLst>
          </p:cNvPr>
          <p:cNvSpPr/>
          <p:nvPr/>
        </p:nvSpPr>
        <p:spPr>
          <a:xfrm>
            <a:off x="6893994" y="275761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555F2917-CD08-4CCA-B582-90795A02D5E2}"/>
              </a:ext>
            </a:extLst>
          </p:cNvPr>
          <p:cNvSpPr/>
          <p:nvPr/>
        </p:nvSpPr>
        <p:spPr>
          <a:xfrm>
            <a:off x="6896458" y="256317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9237BC24-F4C7-47FF-98D7-100FDEBCB256}"/>
              </a:ext>
            </a:extLst>
          </p:cNvPr>
          <p:cNvSpPr/>
          <p:nvPr/>
        </p:nvSpPr>
        <p:spPr>
          <a:xfrm>
            <a:off x="6892226" y="324068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EBD1EF7B-1E91-46D9-B324-3499A02F5873}"/>
              </a:ext>
            </a:extLst>
          </p:cNvPr>
          <p:cNvSpPr/>
          <p:nvPr/>
        </p:nvSpPr>
        <p:spPr>
          <a:xfrm>
            <a:off x="6892226" y="475175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B583B3E-47F4-44D4-AC79-927167C6B22F}"/>
              </a:ext>
            </a:extLst>
          </p:cNvPr>
          <p:cNvSpPr/>
          <p:nvPr/>
        </p:nvSpPr>
        <p:spPr>
          <a:xfrm>
            <a:off x="6892226" y="382592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68A961AA-426C-4404-9E34-AAAF9B39A0C6}"/>
              </a:ext>
            </a:extLst>
          </p:cNvPr>
          <p:cNvSpPr/>
          <p:nvPr/>
        </p:nvSpPr>
        <p:spPr>
          <a:xfrm>
            <a:off x="6892226" y="492150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60724AC0-462D-49AC-A01C-F6110807CDEF}"/>
              </a:ext>
            </a:extLst>
          </p:cNvPr>
          <p:cNvSpPr/>
          <p:nvPr/>
        </p:nvSpPr>
        <p:spPr>
          <a:xfrm>
            <a:off x="6892226" y="445635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89FD527F-600B-4EC8-B331-EFE237708CB5}"/>
              </a:ext>
            </a:extLst>
          </p:cNvPr>
          <p:cNvSpPr/>
          <p:nvPr/>
        </p:nvSpPr>
        <p:spPr>
          <a:xfrm>
            <a:off x="6892226" y="351265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241E4D88-5F02-450F-BD45-F6F47AE0724C}"/>
              </a:ext>
            </a:extLst>
          </p:cNvPr>
          <p:cNvSpPr/>
          <p:nvPr/>
        </p:nvSpPr>
        <p:spPr>
          <a:xfrm>
            <a:off x="6892226" y="414402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E2475261-657F-48A0-BA55-24B48B788C01}"/>
              </a:ext>
            </a:extLst>
          </p:cNvPr>
          <p:cNvSpPr/>
          <p:nvPr/>
        </p:nvSpPr>
        <p:spPr>
          <a:xfrm>
            <a:off x="7313328" y="474036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2BDCC7D2-83BF-4460-BC82-C8ED814A78FC}"/>
              </a:ext>
            </a:extLst>
          </p:cNvPr>
          <p:cNvSpPr/>
          <p:nvPr/>
        </p:nvSpPr>
        <p:spPr>
          <a:xfrm>
            <a:off x="9043369" y="475597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C66B6BD4-D4B8-407A-A203-79FA3BA9E6F2}"/>
              </a:ext>
            </a:extLst>
          </p:cNvPr>
          <p:cNvSpPr/>
          <p:nvPr/>
        </p:nvSpPr>
        <p:spPr>
          <a:xfrm>
            <a:off x="8711483" y="474236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4BB9B13E-2B48-42C7-AD27-8080C316002F}"/>
              </a:ext>
            </a:extLst>
          </p:cNvPr>
          <p:cNvSpPr/>
          <p:nvPr/>
        </p:nvSpPr>
        <p:spPr>
          <a:xfrm>
            <a:off x="9745738" y="475432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E1EC6F58-FC0C-42DF-B965-E556C651AA03}"/>
              </a:ext>
            </a:extLst>
          </p:cNvPr>
          <p:cNvSpPr/>
          <p:nvPr/>
        </p:nvSpPr>
        <p:spPr>
          <a:xfrm>
            <a:off x="10442976" y="475235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4363EE89-C746-4828-B25C-ED7BA98F5E22}"/>
              </a:ext>
            </a:extLst>
          </p:cNvPr>
          <p:cNvSpPr/>
          <p:nvPr/>
        </p:nvSpPr>
        <p:spPr>
          <a:xfrm>
            <a:off x="10134978" y="475381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924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42894"/>
              </p:ext>
            </p:extLst>
          </p:nvPr>
        </p:nvGraphicFramePr>
        <p:xfrm>
          <a:off x="575894" y="2024498"/>
          <a:ext cx="11029618" cy="4089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COLECTA DE JUGUETES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 PRETENDE LLEGAR A MAS COMUNIDADES Y LOCALIDADE DE ALTO Y MUY ALTO INDICE DE POBRESA.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PRETENDEMOS QUE TODAS LAS NIÑAS Y NIÑOS PERTENECIAENTES AGRUPOS PRIORITARIOS CUENTEN CON UN JUGUETE.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70BB6229-7F32-40FF-B31C-DBE2F584754E}"/>
              </a:ext>
            </a:extLst>
          </p:cNvPr>
          <p:cNvSpPr/>
          <p:nvPr/>
        </p:nvSpPr>
        <p:spPr>
          <a:xfrm>
            <a:off x="6863854" y="569544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2150EF5-20A7-4300-9B4C-7DE5F897E165}"/>
              </a:ext>
            </a:extLst>
          </p:cNvPr>
          <p:cNvSpPr/>
          <p:nvPr/>
        </p:nvSpPr>
        <p:spPr>
          <a:xfrm>
            <a:off x="6849729" y="281465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5BB2C87-6BCE-49DA-8D3A-88AD41469505}"/>
              </a:ext>
            </a:extLst>
          </p:cNvPr>
          <p:cNvSpPr/>
          <p:nvPr/>
        </p:nvSpPr>
        <p:spPr>
          <a:xfrm>
            <a:off x="6868098" y="233650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72E2404-9A3E-405C-943D-AF4F2F4E9EBA}"/>
              </a:ext>
            </a:extLst>
          </p:cNvPr>
          <p:cNvSpPr/>
          <p:nvPr/>
        </p:nvSpPr>
        <p:spPr>
          <a:xfrm>
            <a:off x="6868098" y="257357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B7BDB6E-D8F4-4F28-B150-4E8B1D1F8F41}"/>
              </a:ext>
            </a:extLst>
          </p:cNvPr>
          <p:cNvSpPr/>
          <p:nvPr/>
        </p:nvSpPr>
        <p:spPr>
          <a:xfrm>
            <a:off x="6863856" y="397273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940AFA27-5C47-42C3-9A9F-CD5747A6EEF1}"/>
              </a:ext>
            </a:extLst>
          </p:cNvPr>
          <p:cNvSpPr/>
          <p:nvPr/>
        </p:nvSpPr>
        <p:spPr>
          <a:xfrm>
            <a:off x="6871189" y="342365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D26665D-ACD6-4730-9F48-BB8984C97BD8}"/>
              </a:ext>
            </a:extLst>
          </p:cNvPr>
          <p:cNvSpPr/>
          <p:nvPr/>
        </p:nvSpPr>
        <p:spPr>
          <a:xfrm>
            <a:off x="6863855" y="463017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BD53748C-3F10-4CE8-B6C7-453C54418814}"/>
              </a:ext>
            </a:extLst>
          </p:cNvPr>
          <p:cNvSpPr/>
          <p:nvPr/>
        </p:nvSpPr>
        <p:spPr>
          <a:xfrm>
            <a:off x="6863856" y="418676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5F24D6B3-ECAB-4CD5-8CB2-6E84B5EE5E86}"/>
              </a:ext>
            </a:extLst>
          </p:cNvPr>
          <p:cNvSpPr/>
          <p:nvPr/>
        </p:nvSpPr>
        <p:spPr>
          <a:xfrm>
            <a:off x="6863853" y="540249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5A34020-7384-4A28-AB96-1912BEE128D4}"/>
              </a:ext>
            </a:extLst>
          </p:cNvPr>
          <p:cNvSpPr/>
          <p:nvPr/>
        </p:nvSpPr>
        <p:spPr>
          <a:xfrm>
            <a:off x="6847417" y="502700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9C7FB74-25E4-454A-BD8C-A1DBC50D7083}"/>
              </a:ext>
            </a:extLst>
          </p:cNvPr>
          <p:cNvSpPr/>
          <p:nvPr/>
        </p:nvSpPr>
        <p:spPr>
          <a:xfrm>
            <a:off x="10159988" y="502833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812A2F-A863-44CF-8766-CF33AC369288}"/>
              </a:ext>
            </a:extLst>
          </p:cNvPr>
          <p:cNvSpPr/>
          <p:nvPr/>
        </p:nvSpPr>
        <p:spPr>
          <a:xfrm>
            <a:off x="10159988" y="535592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216405DA-29B7-4B02-B341-CB7F8857F27F}"/>
              </a:ext>
            </a:extLst>
          </p:cNvPr>
          <p:cNvSpPr/>
          <p:nvPr/>
        </p:nvSpPr>
        <p:spPr>
          <a:xfrm>
            <a:off x="10507124" y="535268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B7FCC3D-98FA-4B9F-BCE5-FA14F5146D6F}"/>
              </a:ext>
            </a:extLst>
          </p:cNvPr>
          <p:cNvSpPr/>
          <p:nvPr/>
        </p:nvSpPr>
        <p:spPr>
          <a:xfrm>
            <a:off x="10514031" y="502073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8FC3EEAE-8F6D-4F6A-9EFC-01E405FE1B24}"/>
              </a:ext>
            </a:extLst>
          </p:cNvPr>
          <p:cNvSpPr/>
          <p:nvPr/>
        </p:nvSpPr>
        <p:spPr>
          <a:xfrm>
            <a:off x="10515591" y="564563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AC05F75-850C-44F5-9F39-FCB72316BD32}"/>
              </a:ext>
            </a:extLst>
          </p:cNvPr>
          <p:cNvSpPr/>
          <p:nvPr/>
        </p:nvSpPr>
        <p:spPr>
          <a:xfrm>
            <a:off x="10845326" y="540249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9221226F-3097-49D1-A482-039FCF35D5A0}"/>
              </a:ext>
            </a:extLst>
          </p:cNvPr>
          <p:cNvSpPr/>
          <p:nvPr/>
        </p:nvSpPr>
        <p:spPr>
          <a:xfrm>
            <a:off x="10159988" y="462632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1E80FF0C-DB91-40EF-99AA-8972DF37E557}"/>
              </a:ext>
            </a:extLst>
          </p:cNvPr>
          <p:cNvSpPr/>
          <p:nvPr/>
        </p:nvSpPr>
        <p:spPr>
          <a:xfrm>
            <a:off x="10159989" y="423333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8E80A4AC-86B4-405B-8A94-4F951E459FDB}"/>
              </a:ext>
            </a:extLst>
          </p:cNvPr>
          <p:cNvSpPr/>
          <p:nvPr/>
        </p:nvSpPr>
        <p:spPr>
          <a:xfrm>
            <a:off x="10507124" y="236113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1B5163C5-3F30-4E7A-9D78-92B2DC0D50DB}"/>
              </a:ext>
            </a:extLst>
          </p:cNvPr>
          <p:cNvSpPr/>
          <p:nvPr/>
        </p:nvSpPr>
        <p:spPr>
          <a:xfrm>
            <a:off x="10846626" y="237631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876558B8-92C4-4FFD-AFD7-B5E37A398EB7}"/>
              </a:ext>
            </a:extLst>
          </p:cNvPr>
          <p:cNvSpPr/>
          <p:nvPr/>
        </p:nvSpPr>
        <p:spPr>
          <a:xfrm>
            <a:off x="10845326" y="260996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D2C6B69-8878-4C45-B831-2FFFAE4917AC}"/>
              </a:ext>
            </a:extLst>
          </p:cNvPr>
          <p:cNvSpPr/>
          <p:nvPr/>
        </p:nvSpPr>
        <p:spPr>
          <a:xfrm>
            <a:off x="10845325" y="5028334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95028E0-1FCA-417B-B54F-2C6FE18C29E6}"/>
              </a:ext>
            </a:extLst>
          </p:cNvPr>
          <p:cNvSpPr/>
          <p:nvPr/>
        </p:nvSpPr>
        <p:spPr>
          <a:xfrm>
            <a:off x="10507123" y="394796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7E68B045-B5D7-404D-A98F-B67DEDE7D455}"/>
              </a:ext>
            </a:extLst>
          </p:cNvPr>
          <p:cNvSpPr/>
          <p:nvPr/>
        </p:nvSpPr>
        <p:spPr>
          <a:xfrm>
            <a:off x="10845325" y="3315929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939D48D-2745-496B-9BD0-0F9191425E55}"/>
              </a:ext>
            </a:extLst>
          </p:cNvPr>
          <p:cNvSpPr/>
          <p:nvPr/>
        </p:nvSpPr>
        <p:spPr>
          <a:xfrm>
            <a:off x="10847684" y="394796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D64FF355-F0DF-4625-B93F-E4ED5F8A53FF}"/>
              </a:ext>
            </a:extLst>
          </p:cNvPr>
          <p:cNvSpPr/>
          <p:nvPr/>
        </p:nvSpPr>
        <p:spPr>
          <a:xfrm>
            <a:off x="10515663" y="331954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47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43131"/>
              </p:ext>
            </p:extLst>
          </p:nvPr>
        </p:nvGraphicFramePr>
        <p:xfrm>
          <a:off x="575894" y="2024498"/>
          <a:ext cx="11029618" cy="3629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COLECTA DE COBIJAS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CAMPAÑA DE COBERTURA ESTATAL YA QUE EL 80% DE LOS MUNICIPIOS SUFREN DE FRENTES FRIOS DURANTE LA TEMPORADA INVERNAL.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E5549588-43C8-4421-A4FF-C1D4F2325962}"/>
              </a:ext>
            </a:extLst>
          </p:cNvPr>
          <p:cNvSpPr txBox="1"/>
          <p:nvPr/>
        </p:nvSpPr>
        <p:spPr>
          <a:xfrm>
            <a:off x="575895" y="5921829"/>
            <a:ext cx="110296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dirty="0">
                <a:solidFill>
                  <a:srgbClr val="FF0000"/>
                </a:solidFill>
                <a:latin typeface="Gibson" panose="02000000000000000000" pitchFamily="2" charset="0"/>
              </a:rPr>
              <a:t>IMPORTANTE: CON ANTICIPACIÓN SE HARÁ LLEGAR SOLICITUD DE CADA UNA DE LAS CAMPAÑAS TRANSVERSALES. </a:t>
            </a:r>
          </a:p>
          <a:p>
            <a:pPr algn="just"/>
            <a:r>
              <a:rPr lang="es-MX" sz="900" dirty="0">
                <a:solidFill>
                  <a:srgbClr val="FF0000"/>
                </a:solidFill>
                <a:latin typeface="Gibson" panose="02000000000000000000" pitchFamily="2" charset="0"/>
              </a:rPr>
              <a:t>*CONSIDERAR AL MOMENTO DE REALIZAR LA SOLICITUD, ENVIAR CON ANTELACIÓN LA PROPUESTA DE DISEÑO, TEXTOS, FOTOGRAFÍAS, GRABACIONES Y LO NECESARIO PARA LA DIFUSIÓN DE LOS MATERIALES.</a:t>
            </a:r>
          </a:p>
          <a:p>
            <a:pPr algn="just"/>
            <a:r>
              <a:rPr lang="es-MX" sz="900" dirty="0">
                <a:solidFill>
                  <a:srgbClr val="FF0000"/>
                </a:solidFill>
                <a:latin typeface="Gibson" panose="02000000000000000000" pitchFamily="2" charset="0"/>
              </a:rPr>
              <a:t>**CONSIDERANDO EL USO DE LAS PLATAFORMAS EN RAZÓN DE LA POBLACIÓN OBJETIVO (SEGMENTACIÓN).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F8005AD-E586-44EC-952B-7E3ED14E5AC8}"/>
              </a:ext>
            </a:extLst>
          </p:cNvPr>
          <p:cNvSpPr/>
          <p:nvPr/>
        </p:nvSpPr>
        <p:spPr>
          <a:xfrm>
            <a:off x="6816177" y="405966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FE142F0-1A84-447B-BBE5-6BFA821497EB}"/>
              </a:ext>
            </a:extLst>
          </p:cNvPr>
          <p:cNvSpPr/>
          <p:nvPr/>
        </p:nvSpPr>
        <p:spPr>
          <a:xfrm>
            <a:off x="10515600" y="232597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2AE1744-3097-497C-91EE-0C02AFCBD9E3}"/>
              </a:ext>
            </a:extLst>
          </p:cNvPr>
          <p:cNvSpPr/>
          <p:nvPr/>
        </p:nvSpPr>
        <p:spPr>
          <a:xfrm>
            <a:off x="10854267" y="232597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C16C1E5-8E28-414E-B9A9-D422DD060450}"/>
              </a:ext>
            </a:extLst>
          </p:cNvPr>
          <p:cNvSpPr/>
          <p:nvPr/>
        </p:nvSpPr>
        <p:spPr>
          <a:xfrm>
            <a:off x="10854266" y="260053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0221581-3367-4EE1-9D15-BEE2827ACCA0}"/>
              </a:ext>
            </a:extLst>
          </p:cNvPr>
          <p:cNvSpPr/>
          <p:nvPr/>
        </p:nvSpPr>
        <p:spPr>
          <a:xfrm>
            <a:off x="10854266" y="309339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EE6D137-AEA2-46A0-8058-BD40D6FD459A}"/>
              </a:ext>
            </a:extLst>
          </p:cNvPr>
          <p:cNvSpPr/>
          <p:nvPr/>
        </p:nvSpPr>
        <p:spPr>
          <a:xfrm>
            <a:off x="10515600" y="309339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27C61C2-856E-412B-BF3F-696357A09EE4}"/>
              </a:ext>
            </a:extLst>
          </p:cNvPr>
          <p:cNvSpPr/>
          <p:nvPr/>
        </p:nvSpPr>
        <p:spPr>
          <a:xfrm>
            <a:off x="10515599" y="4041657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50304347-1D99-4029-8660-116BD4B711F3}"/>
              </a:ext>
            </a:extLst>
          </p:cNvPr>
          <p:cNvSpPr/>
          <p:nvPr/>
        </p:nvSpPr>
        <p:spPr>
          <a:xfrm>
            <a:off x="10854266" y="342359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830ACB5-9B42-4889-90F1-CC9A812FD00F}"/>
              </a:ext>
            </a:extLst>
          </p:cNvPr>
          <p:cNvSpPr/>
          <p:nvPr/>
        </p:nvSpPr>
        <p:spPr>
          <a:xfrm>
            <a:off x="10515599" y="448498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1D28408-3934-474B-A497-E7D73FC7AC61}"/>
              </a:ext>
            </a:extLst>
          </p:cNvPr>
          <p:cNvSpPr/>
          <p:nvPr/>
        </p:nvSpPr>
        <p:spPr>
          <a:xfrm>
            <a:off x="10854266" y="3704433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5F534CD-720A-4E48-B1CC-7674D9793814}"/>
              </a:ext>
            </a:extLst>
          </p:cNvPr>
          <p:cNvSpPr/>
          <p:nvPr/>
        </p:nvSpPr>
        <p:spPr>
          <a:xfrm>
            <a:off x="10511362" y="480907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CFDAEDF-BADF-4CBC-8B73-A28F2BDA9913}"/>
              </a:ext>
            </a:extLst>
          </p:cNvPr>
          <p:cNvSpPr/>
          <p:nvPr/>
        </p:nvSpPr>
        <p:spPr>
          <a:xfrm>
            <a:off x="10515598" y="511747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DB5B5FB-1F17-4298-9F09-C9B8D2A9A321}"/>
              </a:ext>
            </a:extLst>
          </p:cNvPr>
          <p:cNvSpPr/>
          <p:nvPr/>
        </p:nvSpPr>
        <p:spPr>
          <a:xfrm>
            <a:off x="10854266" y="481212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D1793FA5-4D92-47D7-ADE7-50F3F2543977}"/>
              </a:ext>
            </a:extLst>
          </p:cNvPr>
          <p:cNvSpPr/>
          <p:nvPr/>
        </p:nvSpPr>
        <p:spPr>
          <a:xfrm>
            <a:off x="10852320" y="448498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295A499F-1673-4F1E-97BB-D2144D134A55}"/>
              </a:ext>
            </a:extLst>
          </p:cNvPr>
          <p:cNvSpPr/>
          <p:nvPr/>
        </p:nvSpPr>
        <p:spPr>
          <a:xfrm>
            <a:off x="6818125" y="2322923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5CE3C1C-530A-4576-9B19-F525A03B5D2C}"/>
              </a:ext>
            </a:extLst>
          </p:cNvPr>
          <p:cNvSpPr/>
          <p:nvPr/>
        </p:nvSpPr>
        <p:spPr>
          <a:xfrm>
            <a:off x="6818124" y="259748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9F9E6CCD-6529-4424-9523-5C805F06DBC4}"/>
              </a:ext>
            </a:extLst>
          </p:cNvPr>
          <p:cNvSpPr/>
          <p:nvPr/>
        </p:nvSpPr>
        <p:spPr>
          <a:xfrm>
            <a:off x="6818124" y="309034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2DC578FC-5BA7-462C-A0BE-85E90065BA57}"/>
              </a:ext>
            </a:extLst>
          </p:cNvPr>
          <p:cNvSpPr/>
          <p:nvPr/>
        </p:nvSpPr>
        <p:spPr>
          <a:xfrm>
            <a:off x="6818124" y="342054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E7BDA572-2C67-46DB-A331-FC283BA92D23}"/>
              </a:ext>
            </a:extLst>
          </p:cNvPr>
          <p:cNvSpPr/>
          <p:nvPr/>
        </p:nvSpPr>
        <p:spPr>
          <a:xfrm>
            <a:off x="6818124" y="370138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6F3C07CA-66A5-4DEA-A497-2A1A15C5BB19}"/>
              </a:ext>
            </a:extLst>
          </p:cNvPr>
          <p:cNvSpPr/>
          <p:nvPr/>
        </p:nvSpPr>
        <p:spPr>
          <a:xfrm>
            <a:off x="6818124" y="480907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1CE102B-45B8-4CE1-9E17-29DCFC85D4EE}"/>
              </a:ext>
            </a:extLst>
          </p:cNvPr>
          <p:cNvSpPr/>
          <p:nvPr/>
        </p:nvSpPr>
        <p:spPr>
          <a:xfrm>
            <a:off x="6816178" y="448193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592071EC-4BD7-47B0-9B77-293B6D1EF4B3}"/>
              </a:ext>
            </a:extLst>
          </p:cNvPr>
          <p:cNvSpPr/>
          <p:nvPr/>
        </p:nvSpPr>
        <p:spPr>
          <a:xfrm>
            <a:off x="6813582" y="512551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9343A39-7DA0-4001-B0A1-00BC5A288129}"/>
              </a:ext>
            </a:extLst>
          </p:cNvPr>
          <p:cNvSpPr/>
          <p:nvPr/>
        </p:nvSpPr>
        <p:spPr>
          <a:xfrm>
            <a:off x="6815903" y="281577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608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>
                <a:latin typeface="Gibson Heavy" pitchFamily="50" charset="0"/>
              </a:rPr>
              <a:t>CAMPAÑAS INFORMATIVAS PROYECTADAS</a:t>
            </a:r>
            <a:endParaRPr lang="es-419" sz="3000" dirty="0">
              <a:latin typeface="Gibson Heavy" pitchFamily="50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89438"/>
              </p:ext>
            </p:extLst>
          </p:nvPr>
        </p:nvGraphicFramePr>
        <p:xfrm>
          <a:off x="575894" y="2024498"/>
          <a:ext cx="11029618" cy="3070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NIDOS (ATENCIÓN A NIÑAS Y NIÑOS HIJOS DE PADRES JORNALEROS)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IMPORTANTE QUE LAS Y LOS MICHOACANOS CONOZCAN QUE EL GOBIERNO DE MICHOACÁN, TIENE EL PROGRAMA NIDOS, EN DONDE SE BRINDA ATENCIÓN INTEGRAL A NIÑAS Y NIÑOS HIJOS DE PADRES JORNALEROS. 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2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2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</a:tbl>
          </a:graphicData>
        </a:graphic>
      </p:graphicFrame>
      <p:sp>
        <p:nvSpPr>
          <p:cNvPr id="20" name="Elipse 19">
            <a:extLst>
              <a:ext uri="{FF2B5EF4-FFF2-40B4-BE49-F238E27FC236}">
                <a16:creationId xmlns:a16="http://schemas.microsoft.com/office/drawing/2014/main" id="{936C79C4-D78A-41B7-8B4C-A364F2B3DD78}"/>
              </a:ext>
            </a:extLst>
          </p:cNvPr>
          <p:cNvSpPr/>
          <p:nvPr/>
        </p:nvSpPr>
        <p:spPr>
          <a:xfrm>
            <a:off x="8747404" y="233172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BEBEA4E-5AB0-4B04-8649-C5286258FADE}"/>
              </a:ext>
            </a:extLst>
          </p:cNvPr>
          <p:cNvSpPr/>
          <p:nvPr/>
        </p:nvSpPr>
        <p:spPr>
          <a:xfrm>
            <a:off x="8742088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B00E374-3A78-42D0-BB44-B386F6708D98}"/>
              </a:ext>
            </a:extLst>
          </p:cNvPr>
          <p:cNvSpPr/>
          <p:nvPr/>
        </p:nvSpPr>
        <p:spPr>
          <a:xfrm>
            <a:off x="8742088" y="305042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34BCD5F5-993E-4DD0-B694-377C442224F4}"/>
              </a:ext>
            </a:extLst>
          </p:cNvPr>
          <p:cNvSpPr/>
          <p:nvPr/>
        </p:nvSpPr>
        <p:spPr>
          <a:xfrm>
            <a:off x="8742088" y="4572797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B50A496C-C695-4E5D-931A-8076A5CDA7DF}"/>
              </a:ext>
            </a:extLst>
          </p:cNvPr>
          <p:cNvSpPr/>
          <p:nvPr/>
        </p:nvSpPr>
        <p:spPr>
          <a:xfrm>
            <a:off x="9430012" y="305042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1D90027-1462-4879-A0F7-AA438AB8CAD4}"/>
              </a:ext>
            </a:extLst>
          </p:cNvPr>
          <p:cNvSpPr/>
          <p:nvPr/>
        </p:nvSpPr>
        <p:spPr>
          <a:xfrm>
            <a:off x="9430012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7CA606B7-8C3E-4697-859D-F0A7012140AD}"/>
              </a:ext>
            </a:extLst>
          </p:cNvPr>
          <p:cNvSpPr/>
          <p:nvPr/>
        </p:nvSpPr>
        <p:spPr>
          <a:xfrm>
            <a:off x="9105366" y="338960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D1FC9BB7-125F-4CF7-A0D1-594507891B56}"/>
              </a:ext>
            </a:extLst>
          </p:cNvPr>
          <p:cNvSpPr/>
          <p:nvPr/>
        </p:nvSpPr>
        <p:spPr>
          <a:xfrm>
            <a:off x="9430012" y="233172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83AF230A-9A13-4102-92CD-F045442B1B4D}"/>
              </a:ext>
            </a:extLst>
          </p:cNvPr>
          <p:cNvSpPr/>
          <p:nvPr/>
        </p:nvSpPr>
        <p:spPr>
          <a:xfrm>
            <a:off x="8736456" y="425241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D9C2DD23-506D-4B6F-8A0F-9A65AC2E6353}"/>
              </a:ext>
            </a:extLst>
          </p:cNvPr>
          <p:cNvSpPr/>
          <p:nvPr/>
        </p:nvSpPr>
        <p:spPr>
          <a:xfrm>
            <a:off x="9105366" y="233172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103CB24F-4C97-4979-A0DC-3AED8F772436}"/>
              </a:ext>
            </a:extLst>
          </p:cNvPr>
          <p:cNvSpPr/>
          <p:nvPr/>
        </p:nvSpPr>
        <p:spPr>
          <a:xfrm>
            <a:off x="9108910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7C73E3F2-9AE2-45D3-A921-7C614AE53C3B}"/>
              </a:ext>
            </a:extLst>
          </p:cNvPr>
          <p:cNvSpPr/>
          <p:nvPr/>
        </p:nvSpPr>
        <p:spPr>
          <a:xfrm>
            <a:off x="9105366" y="303462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F72AC087-4212-420A-A1B3-86CCD576D0E5}"/>
              </a:ext>
            </a:extLst>
          </p:cNvPr>
          <p:cNvSpPr/>
          <p:nvPr/>
        </p:nvSpPr>
        <p:spPr>
          <a:xfrm>
            <a:off x="9105366" y="426968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0B870E4B-3AC4-4D46-9AF6-5FB7AE5DFF9D}"/>
              </a:ext>
            </a:extLst>
          </p:cNvPr>
          <p:cNvSpPr/>
          <p:nvPr/>
        </p:nvSpPr>
        <p:spPr>
          <a:xfrm>
            <a:off x="9095799" y="457151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FB76D6D4-DB35-45CE-8F42-FA4188152DFA}"/>
              </a:ext>
            </a:extLst>
          </p:cNvPr>
          <p:cNvSpPr/>
          <p:nvPr/>
        </p:nvSpPr>
        <p:spPr>
          <a:xfrm>
            <a:off x="9455182" y="427547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0DE2CB-C669-4DFB-94CE-827325ED8696}"/>
              </a:ext>
            </a:extLst>
          </p:cNvPr>
          <p:cNvSpPr/>
          <p:nvPr/>
        </p:nvSpPr>
        <p:spPr>
          <a:xfrm>
            <a:off x="9449510" y="457426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F67F203C-09FE-4BC2-B206-F8B68F676EC4}"/>
              </a:ext>
            </a:extLst>
          </p:cNvPr>
          <p:cNvSpPr/>
          <p:nvPr/>
        </p:nvSpPr>
        <p:spPr>
          <a:xfrm>
            <a:off x="9804533" y="426968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3ECBA4D3-8D70-4641-9462-AE1D58C8F7AE}"/>
              </a:ext>
            </a:extLst>
          </p:cNvPr>
          <p:cNvSpPr/>
          <p:nvPr/>
        </p:nvSpPr>
        <p:spPr>
          <a:xfrm>
            <a:off x="9800989" y="457618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13E19FBF-C070-45D4-829F-D8069DB54220}"/>
              </a:ext>
            </a:extLst>
          </p:cNvPr>
          <p:cNvSpPr/>
          <p:nvPr/>
        </p:nvSpPr>
        <p:spPr>
          <a:xfrm>
            <a:off x="10199711" y="233172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35D32D92-D2B2-42F2-9B5D-09C08801947B}"/>
              </a:ext>
            </a:extLst>
          </p:cNvPr>
          <p:cNvSpPr/>
          <p:nvPr/>
        </p:nvSpPr>
        <p:spPr>
          <a:xfrm>
            <a:off x="10196660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93D826C6-F3A2-4A68-BC5C-EDA7B655C956}"/>
              </a:ext>
            </a:extLst>
          </p:cNvPr>
          <p:cNvSpPr/>
          <p:nvPr/>
        </p:nvSpPr>
        <p:spPr>
          <a:xfrm>
            <a:off x="10193116" y="305192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325ABA7C-E0FA-481F-81CB-B180CD9209F8}"/>
              </a:ext>
            </a:extLst>
          </p:cNvPr>
          <p:cNvSpPr/>
          <p:nvPr/>
        </p:nvSpPr>
        <p:spPr>
          <a:xfrm>
            <a:off x="10193116" y="339666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7F1594E-B3DE-49C2-BBF5-0C7F5575707F}"/>
              </a:ext>
            </a:extLst>
          </p:cNvPr>
          <p:cNvSpPr/>
          <p:nvPr/>
        </p:nvSpPr>
        <p:spPr>
          <a:xfrm>
            <a:off x="10197621" y="363866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A65F94D7-0847-491A-8CA0-C9769182463B}"/>
              </a:ext>
            </a:extLst>
          </p:cNvPr>
          <p:cNvSpPr/>
          <p:nvPr/>
        </p:nvSpPr>
        <p:spPr>
          <a:xfrm>
            <a:off x="10189254" y="395264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D439E7CF-D34D-471C-A2F1-57D5A7AE0BA0}"/>
              </a:ext>
            </a:extLst>
          </p:cNvPr>
          <p:cNvSpPr/>
          <p:nvPr/>
        </p:nvSpPr>
        <p:spPr>
          <a:xfrm>
            <a:off x="10196660" y="426968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B4E85696-329E-4178-B226-1F12F95D085C}"/>
              </a:ext>
            </a:extLst>
          </p:cNvPr>
          <p:cNvSpPr/>
          <p:nvPr/>
        </p:nvSpPr>
        <p:spPr>
          <a:xfrm>
            <a:off x="10187164" y="457151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07E6861A-84EB-4E27-B572-746A988FD4C4}"/>
              </a:ext>
            </a:extLst>
          </p:cNvPr>
          <p:cNvSpPr/>
          <p:nvPr/>
        </p:nvSpPr>
        <p:spPr>
          <a:xfrm>
            <a:off x="10187164" y="4879054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B8E35809-8CC8-4CF4-83FF-CE9CC8AE1979}"/>
              </a:ext>
            </a:extLst>
          </p:cNvPr>
          <p:cNvSpPr/>
          <p:nvPr/>
        </p:nvSpPr>
        <p:spPr>
          <a:xfrm>
            <a:off x="10532686" y="233322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8E195E1C-8B86-48AD-A540-BF462A7EDFEE}"/>
              </a:ext>
            </a:extLst>
          </p:cNvPr>
          <p:cNvSpPr/>
          <p:nvPr/>
        </p:nvSpPr>
        <p:spPr>
          <a:xfrm>
            <a:off x="10537685" y="304348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03E35B29-F3F9-4733-814E-496C2D0CC5D1}"/>
              </a:ext>
            </a:extLst>
          </p:cNvPr>
          <p:cNvSpPr/>
          <p:nvPr/>
        </p:nvSpPr>
        <p:spPr>
          <a:xfrm>
            <a:off x="10537685" y="457151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4E9EF078-E420-49BE-885D-E6C8190A9F0D}"/>
              </a:ext>
            </a:extLst>
          </p:cNvPr>
          <p:cNvSpPr/>
          <p:nvPr/>
        </p:nvSpPr>
        <p:spPr>
          <a:xfrm>
            <a:off x="10535839" y="426585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86B03B14-BE1A-4DB3-B110-5BD12176FD90}"/>
              </a:ext>
            </a:extLst>
          </p:cNvPr>
          <p:cNvSpPr/>
          <p:nvPr/>
        </p:nvSpPr>
        <p:spPr>
          <a:xfrm>
            <a:off x="10890648" y="233677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FB2049C-D68C-43A6-8B7D-1EB385E4D35A}"/>
              </a:ext>
            </a:extLst>
          </p:cNvPr>
          <p:cNvSpPr/>
          <p:nvPr/>
        </p:nvSpPr>
        <p:spPr>
          <a:xfrm>
            <a:off x="10880797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C8D7A164-8787-4FAB-A9F1-204D925B7815}"/>
              </a:ext>
            </a:extLst>
          </p:cNvPr>
          <p:cNvSpPr/>
          <p:nvPr/>
        </p:nvSpPr>
        <p:spPr>
          <a:xfrm>
            <a:off x="10890648" y="303462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0424B1AB-051F-42AE-9DE4-E8E64377FF8E}"/>
              </a:ext>
            </a:extLst>
          </p:cNvPr>
          <p:cNvSpPr/>
          <p:nvPr/>
        </p:nvSpPr>
        <p:spPr>
          <a:xfrm>
            <a:off x="10895756" y="338895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207D5A90-BD90-42DA-9950-34E79F52CF20}"/>
              </a:ext>
            </a:extLst>
          </p:cNvPr>
          <p:cNvSpPr/>
          <p:nvPr/>
        </p:nvSpPr>
        <p:spPr>
          <a:xfrm>
            <a:off x="10892354" y="425241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F99884C4-7818-4C38-85BC-15B71ABEC94C}"/>
              </a:ext>
            </a:extLst>
          </p:cNvPr>
          <p:cNvSpPr/>
          <p:nvPr/>
        </p:nvSpPr>
        <p:spPr>
          <a:xfrm>
            <a:off x="10895756" y="457618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E3E32EBA-AA79-4C82-A78B-D57F64FC8581}"/>
              </a:ext>
            </a:extLst>
          </p:cNvPr>
          <p:cNvSpPr/>
          <p:nvPr/>
        </p:nvSpPr>
        <p:spPr>
          <a:xfrm>
            <a:off x="6872955" y="233172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506FD4C4-361D-4C31-A610-23E38D0D6BC9}"/>
              </a:ext>
            </a:extLst>
          </p:cNvPr>
          <p:cNvSpPr/>
          <p:nvPr/>
        </p:nvSpPr>
        <p:spPr>
          <a:xfrm>
            <a:off x="6869904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22A3D75E-619A-42D9-AAE0-4C283217CD6B}"/>
              </a:ext>
            </a:extLst>
          </p:cNvPr>
          <p:cNvSpPr/>
          <p:nvPr/>
        </p:nvSpPr>
        <p:spPr>
          <a:xfrm>
            <a:off x="6866360" y="305192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EDDCC3D5-A972-4415-A192-E3A79032675C}"/>
              </a:ext>
            </a:extLst>
          </p:cNvPr>
          <p:cNvSpPr/>
          <p:nvPr/>
        </p:nvSpPr>
        <p:spPr>
          <a:xfrm>
            <a:off x="6866360" y="339666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D0C28F46-846E-4DC1-8B5E-7E736EABD56A}"/>
              </a:ext>
            </a:extLst>
          </p:cNvPr>
          <p:cNvSpPr/>
          <p:nvPr/>
        </p:nvSpPr>
        <p:spPr>
          <a:xfrm>
            <a:off x="6870865" y="363866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07324FE1-B578-4613-AA39-EB86EE8D1B35}"/>
              </a:ext>
            </a:extLst>
          </p:cNvPr>
          <p:cNvSpPr/>
          <p:nvPr/>
        </p:nvSpPr>
        <p:spPr>
          <a:xfrm>
            <a:off x="6862498" y="395264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6F55CDB3-9AEB-4F59-A2EB-15E0DC621FBB}"/>
              </a:ext>
            </a:extLst>
          </p:cNvPr>
          <p:cNvSpPr/>
          <p:nvPr/>
        </p:nvSpPr>
        <p:spPr>
          <a:xfrm>
            <a:off x="6869904" y="426968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DC8AABC6-766B-4786-9D56-3D8A1927CC93}"/>
              </a:ext>
            </a:extLst>
          </p:cNvPr>
          <p:cNvSpPr/>
          <p:nvPr/>
        </p:nvSpPr>
        <p:spPr>
          <a:xfrm>
            <a:off x="6860408" y="457151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602B08D2-5A10-4FCD-A920-4DD16EFFD551}"/>
              </a:ext>
            </a:extLst>
          </p:cNvPr>
          <p:cNvSpPr/>
          <p:nvPr/>
        </p:nvSpPr>
        <p:spPr>
          <a:xfrm>
            <a:off x="6860408" y="4879054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036464EF-0378-4B5A-8C72-A0E9AB3A8512}"/>
              </a:ext>
            </a:extLst>
          </p:cNvPr>
          <p:cNvSpPr/>
          <p:nvPr/>
        </p:nvSpPr>
        <p:spPr>
          <a:xfrm>
            <a:off x="7246072" y="233172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11586901-203B-45D4-96B4-7769D5C46742}"/>
              </a:ext>
            </a:extLst>
          </p:cNvPr>
          <p:cNvSpPr/>
          <p:nvPr/>
        </p:nvSpPr>
        <p:spPr>
          <a:xfrm>
            <a:off x="7243021" y="253746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512870C5-9509-4CE3-8CC0-7AC58EC93912}"/>
              </a:ext>
            </a:extLst>
          </p:cNvPr>
          <p:cNvSpPr/>
          <p:nvPr/>
        </p:nvSpPr>
        <p:spPr>
          <a:xfrm>
            <a:off x="7239477" y="305192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704026B9-CDA5-40E3-AEE5-36CA76365B65}"/>
              </a:ext>
            </a:extLst>
          </p:cNvPr>
          <p:cNvSpPr/>
          <p:nvPr/>
        </p:nvSpPr>
        <p:spPr>
          <a:xfrm>
            <a:off x="7239477" y="3396666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10CF235F-233D-4B81-B819-45237327F6D7}"/>
              </a:ext>
            </a:extLst>
          </p:cNvPr>
          <p:cNvSpPr/>
          <p:nvPr/>
        </p:nvSpPr>
        <p:spPr>
          <a:xfrm>
            <a:off x="7243982" y="363866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303F9879-DE6F-4124-B515-F6F0E062D55C}"/>
              </a:ext>
            </a:extLst>
          </p:cNvPr>
          <p:cNvSpPr/>
          <p:nvPr/>
        </p:nvSpPr>
        <p:spPr>
          <a:xfrm>
            <a:off x="7235615" y="395264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01D0D764-7EFD-4D64-B85E-0335B546ADDB}"/>
              </a:ext>
            </a:extLst>
          </p:cNvPr>
          <p:cNvSpPr/>
          <p:nvPr/>
        </p:nvSpPr>
        <p:spPr>
          <a:xfrm>
            <a:off x="7243021" y="426968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476B96E5-4255-4733-9966-C05EF5B0B7DE}"/>
              </a:ext>
            </a:extLst>
          </p:cNvPr>
          <p:cNvSpPr/>
          <p:nvPr/>
        </p:nvSpPr>
        <p:spPr>
          <a:xfrm>
            <a:off x="7233525" y="457151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9D3DF3A6-85EB-4CFD-91C4-7CAA6FA740AD}"/>
              </a:ext>
            </a:extLst>
          </p:cNvPr>
          <p:cNvSpPr/>
          <p:nvPr/>
        </p:nvSpPr>
        <p:spPr>
          <a:xfrm>
            <a:off x="7233525" y="4879054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17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INFORMATIVAS PROYECTADAS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C65C24-1E8E-4A89-A7C7-A288D8DEC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52272"/>
              </p:ext>
            </p:extLst>
          </p:nvPr>
        </p:nvGraphicFramePr>
        <p:xfrm>
          <a:off x="1041735" y="2244155"/>
          <a:ext cx="10108530" cy="3710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453">
                  <a:extLst>
                    <a:ext uri="{9D8B030D-6E8A-4147-A177-3AD203B41FA5}">
                      <a16:colId xmlns:a16="http://schemas.microsoft.com/office/drawing/2014/main" val="1262825036"/>
                    </a:ext>
                  </a:extLst>
                </a:gridCol>
                <a:gridCol w="1658319">
                  <a:extLst>
                    <a:ext uri="{9D8B030D-6E8A-4147-A177-3AD203B41FA5}">
                      <a16:colId xmlns:a16="http://schemas.microsoft.com/office/drawing/2014/main" val="3251130692"/>
                    </a:ext>
                  </a:extLst>
                </a:gridCol>
                <a:gridCol w="1118480">
                  <a:extLst>
                    <a:ext uri="{9D8B030D-6E8A-4147-A177-3AD203B41FA5}">
                      <a16:colId xmlns:a16="http://schemas.microsoft.com/office/drawing/2014/main" val="1167753747"/>
                    </a:ext>
                  </a:extLst>
                </a:gridCol>
                <a:gridCol w="1661043">
                  <a:extLst>
                    <a:ext uri="{9D8B030D-6E8A-4147-A177-3AD203B41FA5}">
                      <a16:colId xmlns:a16="http://schemas.microsoft.com/office/drawing/2014/main" val="2052761529"/>
                    </a:ext>
                  </a:extLst>
                </a:gridCol>
                <a:gridCol w="322678">
                  <a:extLst>
                    <a:ext uri="{9D8B030D-6E8A-4147-A177-3AD203B41FA5}">
                      <a16:colId xmlns:a16="http://schemas.microsoft.com/office/drawing/2014/main" val="872171115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4108855242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4085693402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1734700383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4070348818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1731180431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1726187251"/>
                    </a:ext>
                  </a:extLst>
                </a:gridCol>
                <a:gridCol w="482656">
                  <a:extLst>
                    <a:ext uri="{9D8B030D-6E8A-4147-A177-3AD203B41FA5}">
                      <a16:colId xmlns:a16="http://schemas.microsoft.com/office/drawing/2014/main" val="2382657765"/>
                    </a:ext>
                  </a:extLst>
                </a:gridCol>
                <a:gridCol w="482656">
                  <a:extLst>
                    <a:ext uri="{9D8B030D-6E8A-4147-A177-3AD203B41FA5}">
                      <a16:colId xmlns:a16="http://schemas.microsoft.com/office/drawing/2014/main" val="3125895002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1185840254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2416195251"/>
                    </a:ext>
                  </a:extLst>
                </a:gridCol>
                <a:gridCol w="388030">
                  <a:extLst>
                    <a:ext uri="{9D8B030D-6E8A-4147-A177-3AD203B41FA5}">
                      <a16:colId xmlns:a16="http://schemas.microsoft.com/office/drawing/2014/main" val="3144914556"/>
                    </a:ext>
                  </a:extLst>
                </a:gridCol>
                <a:gridCol w="481975">
                  <a:extLst>
                    <a:ext uri="{9D8B030D-6E8A-4147-A177-3AD203B41FA5}">
                      <a16:colId xmlns:a16="http://schemas.microsoft.com/office/drawing/2014/main" val="1490175916"/>
                    </a:ext>
                  </a:extLst>
                </a:gridCol>
              </a:tblGrid>
              <a:tr h="394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NO.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NOMBRE DE LA ESTRATEGIA DE DIFUSIÓN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** PLATAFORMA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META DE LA ACTIVIDAD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ENE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FEB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MAR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ABR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MAY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JUN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AGO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SEP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OCT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NOV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DIC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TOTAL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0491396"/>
                  </a:ext>
                </a:extLst>
              </a:tr>
              <a:tr h="1290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</a:rPr>
                        <a:t>2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ATENCIÓN EN MATERIA DE REHABILITACIÓN Y DISCAPACIDAD.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 CENTRO DE REHABILITACIÓN Y EDUCACIÓN ESPECIAL, (CREE).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VIDEOS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IMPORTANTE DAR A CONOCER A LAS Y LOS MICHOACANOS, LOS SERVICIOS QUE BRINDA EL CREE Y LAS UBR EN LOS MUNICIPIOS DEL ESTADO, A LAS PERSONAS QUE REQUIERAN DE ALGUNA REHABILITACIÓN.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60753458"/>
                  </a:ext>
                </a:extLst>
              </a:tr>
              <a:tr h="285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GIRA DE MEDIOS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6147109"/>
                  </a:ext>
                </a:extLst>
              </a:tr>
              <a:tr h="58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PARTICIPACIÓN EN LA MEDIA HORA ESTATAL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3802821"/>
                  </a:ext>
                </a:extLst>
              </a:tr>
              <a:tr h="58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USO DE MATERIALES EN REDES SOCIALES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16765007"/>
                  </a:ext>
                </a:extLst>
              </a:tr>
              <a:tr h="285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BOLETINES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98172420"/>
                  </a:ext>
                </a:extLst>
              </a:tr>
              <a:tr h="285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ENTREVISTAS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35182733"/>
                  </a:ext>
                </a:extLst>
              </a:tr>
            </a:tbl>
          </a:graphicData>
        </a:graphic>
      </p:graphicFrame>
      <p:sp>
        <p:nvSpPr>
          <p:cNvPr id="11" name="Elipse 10">
            <a:extLst>
              <a:ext uri="{FF2B5EF4-FFF2-40B4-BE49-F238E27FC236}">
                <a16:creationId xmlns:a16="http://schemas.microsoft.com/office/drawing/2014/main" id="{7032C451-73E5-4595-ACB6-5518ECAD850B}"/>
              </a:ext>
            </a:extLst>
          </p:cNvPr>
          <p:cNvSpPr/>
          <p:nvPr/>
        </p:nvSpPr>
        <p:spPr>
          <a:xfrm>
            <a:off x="9643549" y="543204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36E2D3D-150B-425E-858C-115B37DA6793}"/>
              </a:ext>
            </a:extLst>
          </p:cNvPr>
          <p:cNvSpPr/>
          <p:nvPr/>
        </p:nvSpPr>
        <p:spPr>
          <a:xfrm>
            <a:off x="9186341" y="543745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80964B7-3BA8-4538-99F4-CC3E3FBA0C62}"/>
              </a:ext>
            </a:extLst>
          </p:cNvPr>
          <p:cNvSpPr/>
          <p:nvPr/>
        </p:nvSpPr>
        <p:spPr>
          <a:xfrm>
            <a:off x="8729133" y="543745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310A380C-28A6-4131-8752-8549F93B6458}"/>
              </a:ext>
            </a:extLst>
          </p:cNvPr>
          <p:cNvSpPr/>
          <p:nvPr/>
        </p:nvSpPr>
        <p:spPr>
          <a:xfrm>
            <a:off x="8271925" y="543745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A097872-98FB-4A1C-862B-23D8870C8E17}"/>
              </a:ext>
            </a:extLst>
          </p:cNvPr>
          <p:cNvSpPr/>
          <p:nvPr/>
        </p:nvSpPr>
        <p:spPr>
          <a:xfrm>
            <a:off x="7895161" y="543745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5B8E5B3-129F-44AC-B739-DD317AF3B2E0}"/>
              </a:ext>
            </a:extLst>
          </p:cNvPr>
          <p:cNvSpPr/>
          <p:nvPr/>
        </p:nvSpPr>
        <p:spPr>
          <a:xfrm>
            <a:off x="10041481" y="544480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C7849044-D23E-4697-946E-7261DE167AAD}"/>
              </a:ext>
            </a:extLst>
          </p:cNvPr>
          <p:cNvSpPr/>
          <p:nvPr/>
        </p:nvSpPr>
        <p:spPr>
          <a:xfrm>
            <a:off x="10439413" y="543204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38E86285-8405-4249-B24A-43286DE03B03}"/>
              </a:ext>
            </a:extLst>
          </p:cNvPr>
          <p:cNvSpPr/>
          <p:nvPr/>
        </p:nvSpPr>
        <p:spPr>
          <a:xfrm>
            <a:off x="10439413" y="576144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A6A5991A-386E-4CD6-820F-2685D5014A78}"/>
              </a:ext>
            </a:extLst>
          </p:cNvPr>
          <p:cNvSpPr/>
          <p:nvPr/>
        </p:nvSpPr>
        <p:spPr>
          <a:xfrm>
            <a:off x="10435192" y="3999537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AF7BD8-DC83-4FA1-B507-21B96BDB4517}"/>
              </a:ext>
            </a:extLst>
          </p:cNvPr>
          <p:cNvSpPr/>
          <p:nvPr/>
        </p:nvSpPr>
        <p:spPr>
          <a:xfrm>
            <a:off x="5956292" y="545757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DAA793F8-D335-4F23-8ED9-BBEC2DBBE0E5}"/>
              </a:ext>
            </a:extLst>
          </p:cNvPr>
          <p:cNvSpPr/>
          <p:nvPr/>
        </p:nvSpPr>
        <p:spPr>
          <a:xfrm>
            <a:off x="6354224" y="544480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EF873C29-DDBB-435D-8275-7FCC12547E36}"/>
              </a:ext>
            </a:extLst>
          </p:cNvPr>
          <p:cNvSpPr/>
          <p:nvPr/>
        </p:nvSpPr>
        <p:spPr>
          <a:xfrm>
            <a:off x="5980635" y="318111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42B91522-FD6D-42B1-93C8-FA6E76041971}"/>
              </a:ext>
            </a:extLst>
          </p:cNvPr>
          <p:cNvSpPr/>
          <p:nvPr/>
        </p:nvSpPr>
        <p:spPr>
          <a:xfrm>
            <a:off x="5980634" y="450732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0771B912-D4FF-4890-A5E3-0EE963D0CC01}"/>
              </a:ext>
            </a:extLst>
          </p:cNvPr>
          <p:cNvSpPr/>
          <p:nvPr/>
        </p:nvSpPr>
        <p:spPr>
          <a:xfrm>
            <a:off x="5956292" y="576144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A598102C-E885-4682-82F4-9A829EEDD07E}"/>
              </a:ext>
            </a:extLst>
          </p:cNvPr>
          <p:cNvSpPr/>
          <p:nvPr/>
        </p:nvSpPr>
        <p:spPr>
          <a:xfrm>
            <a:off x="5968990" y="400362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845FB6F-E8E9-4F53-B266-EB2D74500321}"/>
              </a:ext>
            </a:extLst>
          </p:cNvPr>
          <p:cNvSpPr/>
          <p:nvPr/>
        </p:nvSpPr>
        <p:spPr>
          <a:xfrm>
            <a:off x="5981693" y="4999847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71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INFORMATIVAS PROYECTADAS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EA109FE-6AB2-4802-9C96-4E8B1D4E6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0234"/>
              </p:ext>
            </p:extLst>
          </p:nvPr>
        </p:nvGraphicFramePr>
        <p:xfrm>
          <a:off x="575894" y="2254102"/>
          <a:ext cx="11029617" cy="3721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219">
                  <a:extLst>
                    <a:ext uri="{9D8B030D-6E8A-4147-A177-3AD203B41FA5}">
                      <a16:colId xmlns:a16="http://schemas.microsoft.com/office/drawing/2014/main" val="3173450195"/>
                    </a:ext>
                  </a:extLst>
                </a:gridCol>
                <a:gridCol w="1737096">
                  <a:extLst>
                    <a:ext uri="{9D8B030D-6E8A-4147-A177-3AD203B41FA5}">
                      <a16:colId xmlns:a16="http://schemas.microsoft.com/office/drawing/2014/main" val="2832396587"/>
                    </a:ext>
                  </a:extLst>
                </a:gridCol>
                <a:gridCol w="1170570">
                  <a:extLst>
                    <a:ext uri="{9D8B030D-6E8A-4147-A177-3AD203B41FA5}">
                      <a16:colId xmlns:a16="http://schemas.microsoft.com/office/drawing/2014/main" val="3260126341"/>
                    </a:ext>
                  </a:extLst>
                </a:gridCol>
                <a:gridCol w="1595275">
                  <a:extLst>
                    <a:ext uri="{9D8B030D-6E8A-4147-A177-3AD203B41FA5}">
                      <a16:colId xmlns:a16="http://schemas.microsoft.com/office/drawing/2014/main" val="1930075357"/>
                    </a:ext>
                  </a:extLst>
                </a:gridCol>
                <a:gridCol w="427708">
                  <a:extLst>
                    <a:ext uri="{9D8B030D-6E8A-4147-A177-3AD203B41FA5}">
                      <a16:colId xmlns:a16="http://schemas.microsoft.com/office/drawing/2014/main" val="1531917018"/>
                    </a:ext>
                  </a:extLst>
                </a:gridCol>
                <a:gridCol w="427708">
                  <a:extLst>
                    <a:ext uri="{9D8B030D-6E8A-4147-A177-3AD203B41FA5}">
                      <a16:colId xmlns:a16="http://schemas.microsoft.com/office/drawing/2014/main" val="1350720281"/>
                    </a:ext>
                  </a:extLst>
                </a:gridCol>
                <a:gridCol w="532009">
                  <a:extLst>
                    <a:ext uri="{9D8B030D-6E8A-4147-A177-3AD203B41FA5}">
                      <a16:colId xmlns:a16="http://schemas.microsoft.com/office/drawing/2014/main" val="1727801278"/>
                    </a:ext>
                  </a:extLst>
                </a:gridCol>
                <a:gridCol w="531259">
                  <a:extLst>
                    <a:ext uri="{9D8B030D-6E8A-4147-A177-3AD203B41FA5}">
                      <a16:colId xmlns:a16="http://schemas.microsoft.com/office/drawing/2014/main" val="667482479"/>
                    </a:ext>
                  </a:extLst>
                </a:gridCol>
                <a:gridCol w="427708">
                  <a:extLst>
                    <a:ext uri="{9D8B030D-6E8A-4147-A177-3AD203B41FA5}">
                      <a16:colId xmlns:a16="http://schemas.microsoft.com/office/drawing/2014/main" val="2628554498"/>
                    </a:ext>
                  </a:extLst>
                </a:gridCol>
                <a:gridCol w="532009">
                  <a:extLst>
                    <a:ext uri="{9D8B030D-6E8A-4147-A177-3AD203B41FA5}">
                      <a16:colId xmlns:a16="http://schemas.microsoft.com/office/drawing/2014/main" val="4170671618"/>
                    </a:ext>
                  </a:extLst>
                </a:gridCol>
                <a:gridCol w="532009">
                  <a:extLst>
                    <a:ext uri="{9D8B030D-6E8A-4147-A177-3AD203B41FA5}">
                      <a16:colId xmlns:a16="http://schemas.microsoft.com/office/drawing/2014/main" val="2505683249"/>
                    </a:ext>
                  </a:extLst>
                </a:gridCol>
                <a:gridCol w="532009">
                  <a:extLst>
                    <a:ext uri="{9D8B030D-6E8A-4147-A177-3AD203B41FA5}">
                      <a16:colId xmlns:a16="http://schemas.microsoft.com/office/drawing/2014/main" val="3157341883"/>
                    </a:ext>
                  </a:extLst>
                </a:gridCol>
                <a:gridCol w="318905">
                  <a:extLst>
                    <a:ext uri="{9D8B030D-6E8A-4147-A177-3AD203B41FA5}">
                      <a16:colId xmlns:a16="http://schemas.microsoft.com/office/drawing/2014/main" val="2755685013"/>
                    </a:ext>
                  </a:extLst>
                </a:gridCol>
                <a:gridCol w="427708">
                  <a:extLst>
                    <a:ext uri="{9D8B030D-6E8A-4147-A177-3AD203B41FA5}">
                      <a16:colId xmlns:a16="http://schemas.microsoft.com/office/drawing/2014/main" val="2667223542"/>
                    </a:ext>
                  </a:extLst>
                </a:gridCol>
                <a:gridCol w="427708">
                  <a:extLst>
                    <a:ext uri="{9D8B030D-6E8A-4147-A177-3AD203B41FA5}">
                      <a16:colId xmlns:a16="http://schemas.microsoft.com/office/drawing/2014/main" val="1609334255"/>
                    </a:ext>
                  </a:extLst>
                </a:gridCol>
                <a:gridCol w="427708">
                  <a:extLst>
                    <a:ext uri="{9D8B030D-6E8A-4147-A177-3AD203B41FA5}">
                      <a16:colId xmlns:a16="http://schemas.microsoft.com/office/drawing/2014/main" val="3975791123"/>
                    </a:ext>
                  </a:extLst>
                </a:gridCol>
                <a:gridCol w="532009">
                  <a:extLst>
                    <a:ext uri="{9D8B030D-6E8A-4147-A177-3AD203B41FA5}">
                      <a16:colId xmlns:a16="http://schemas.microsoft.com/office/drawing/2014/main" val="1159468771"/>
                    </a:ext>
                  </a:extLst>
                </a:gridCol>
              </a:tblGrid>
              <a:tr h="526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NO.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NOMBRE DE LA ESTRATEGIA DE DIFUSIÓN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** PLATAFORMA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META DE LA ACTIVIDAD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ENE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FEB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MAR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ABR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MAY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JUN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AGO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SEP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OCT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NOV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DIC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69507143"/>
                  </a:ext>
                </a:extLst>
              </a:tr>
              <a:tr h="1243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</a:rPr>
                        <a:t>3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FORTALECIMIENTO FAMILIAR Y PROMOCIÓN DE LOS DERECHOS DE LA INFANCIA.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GIRA DE MEDIOS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IMPORTANTE  INFORMAR A LAS Y LOS MICHOACANOS SOBRE LOS PROCESOS DE: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ADOPCIÓN Y ACOGIMIENTO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3309776"/>
                  </a:ext>
                </a:extLst>
              </a:tr>
              <a:tr h="563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PARTICIPACIÓN EN LA MEDIA HORA ESTATAL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26056953"/>
                  </a:ext>
                </a:extLst>
              </a:tr>
              <a:tr h="563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USO DE MATERIALES EN REDES SOCIALES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4415283"/>
                  </a:ext>
                </a:extLst>
              </a:tr>
              <a:tr h="274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BOLETINES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3352250"/>
                  </a:ext>
                </a:extLst>
              </a:tr>
              <a:tr h="274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ENTREVISTAS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4137227"/>
                  </a:ext>
                </a:extLst>
              </a:tr>
              <a:tr h="274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TRÍPTICOS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8919669"/>
                  </a:ext>
                </a:extLst>
              </a:tr>
            </a:tbl>
          </a:graphicData>
        </a:graphic>
      </p:graphicFrame>
      <p:sp>
        <p:nvSpPr>
          <p:cNvPr id="14" name="Elipse 13">
            <a:extLst>
              <a:ext uri="{FF2B5EF4-FFF2-40B4-BE49-F238E27FC236}">
                <a16:creationId xmlns:a16="http://schemas.microsoft.com/office/drawing/2014/main" id="{397251B2-1E12-4BDE-BA79-80DF3E2F11C2}"/>
              </a:ext>
            </a:extLst>
          </p:cNvPr>
          <p:cNvSpPr/>
          <p:nvPr/>
        </p:nvSpPr>
        <p:spPr>
          <a:xfrm>
            <a:off x="10801230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0BF7F5B1-2D14-4665-ACFD-2642C24A8DA3}"/>
              </a:ext>
            </a:extLst>
          </p:cNvPr>
          <p:cNvSpPr/>
          <p:nvPr/>
        </p:nvSpPr>
        <p:spPr>
          <a:xfrm>
            <a:off x="10364192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67F6D2AC-FE1F-4F6A-A92C-D8F2251F1A4A}"/>
              </a:ext>
            </a:extLst>
          </p:cNvPr>
          <p:cNvSpPr/>
          <p:nvPr/>
        </p:nvSpPr>
        <p:spPr>
          <a:xfrm>
            <a:off x="9927154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AA5335E9-EFE8-4095-921F-9791797A2B0C}"/>
              </a:ext>
            </a:extLst>
          </p:cNvPr>
          <p:cNvSpPr/>
          <p:nvPr/>
        </p:nvSpPr>
        <p:spPr>
          <a:xfrm>
            <a:off x="9190610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A25C393-CDF0-4321-AA1A-906EC3AEF728}"/>
              </a:ext>
            </a:extLst>
          </p:cNvPr>
          <p:cNvSpPr/>
          <p:nvPr/>
        </p:nvSpPr>
        <p:spPr>
          <a:xfrm>
            <a:off x="8636015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437BA79D-AB4D-4362-B871-DDA1231FC90E}"/>
              </a:ext>
            </a:extLst>
          </p:cNvPr>
          <p:cNvSpPr/>
          <p:nvPr/>
        </p:nvSpPr>
        <p:spPr>
          <a:xfrm>
            <a:off x="8081420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576F5890-AA70-4AB7-9496-835A3AAE54EB}"/>
              </a:ext>
            </a:extLst>
          </p:cNvPr>
          <p:cNvSpPr/>
          <p:nvPr/>
        </p:nvSpPr>
        <p:spPr>
          <a:xfrm>
            <a:off x="8636015" y="523178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C6D84C-4587-4443-8AB3-CDC8A20CDA5F}"/>
              </a:ext>
            </a:extLst>
          </p:cNvPr>
          <p:cNvSpPr/>
          <p:nvPr/>
        </p:nvSpPr>
        <p:spPr>
          <a:xfrm>
            <a:off x="9927154" y="523178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E05A5280-B8F8-4F8F-8C1F-C0B5D11BF676}"/>
              </a:ext>
            </a:extLst>
          </p:cNvPr>
          <p:cNvSpPr/>
          <p:nvPr/>
        </p:nvSpPr>
        <p:spPr>
          <a:xfrm>
            <a:off x="9927154" y="55443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B2F3BD29-F478-4D36-9A19-41E2B845D0D1}"/>
              </a:ext>
            </a:extLst>
          </p:cNvPr>
          <p:cNvSpPr/>
          <p:nvPr/>
        </p:nvSpPr>
        <p:spPr>
          <a:xfrm>
            <a:off x="10801229" y="550921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3E95C670-3B5A-4ABC-803A-38AC6F7E3027}"/>
              </a:ext>
            </a:extLst>
          </p:cNvPr>
          <p:cNvSpPr/>
          <p:nvPr/>
        </p:nvSpPr>
        <p:spPr>
          <a:xfrm>
            <a:off x="10801216" y="522332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3B43866E-A8BA-422A-8AF5-C7109A8D8FC2}"/>
              </a:ext>
            </a:extLst>
          </p:cNvPr>
          <p:cNvSpPr/>
          <p:nvPr/>
        </p:nvSpPr>
        <p:spPr>
          <a:xfrm>
            <a:off x="5693851" y="419591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8806A78B-A2C8-43A4-92FE-C8BD22243571}"/>
              </a:ext>
            </a:extLst>
          </p:cNvPr>
          <p:cNvSpPr/>
          <p:nvPr/>
        </p:nvSpPr>
        <p:spPr>
          <a:xfrm>
            <a:off x="5693850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F268003D-E60A-46C4-87CD-DDFD46DA09EA}"/>
              </a:ext>
            </a:extLst>
          </p:cNvPr>
          <p:cNvSpPr/>
          <p:nvPr/>
        </p:nvSpPr>
        <p:spPr>
          <a:xfrm>
            <a:off x="5693850" y="522332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9C456CEE-EF4C-476E-9E31-3F621483E941}"/>
              </a:ext>
            </a:extLst>
          </p:cNvPr>
          <p:cNvSpPr/>
          <p:nvPr/>
        </p:nvSpPr>
        <p:spPr>
          <a:xfrm>
            <a:off x="5693849" y="550520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7EE08E16-B5E7-4822-8028-18322C651234}"/>
              </a:ext>
            </a:extLst>
          </p:cNvPr>
          <p:cNvSpPr/>
          <p:nvPr/>
        </p:nvSpPr>
        <p:spPr>
          <a:xfrm>
            <a:off x="5693849" y="578708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A1DAE2B5-8CF5-4F7A-A541-BC247FFDC263}"/>
              </a:ext>
            </a:extLst>
          </p:cNvPr>
          <p:cNvSpPr/>
          <p:nvPr/>
        </p:nvSpPr>
        <p:spPr>
          <a:xfrm>
            <a:off x="5698069" y="331046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A4C57B74-CDD0-4BB2-91FE-8E6456B9C717}"/>
              </a:ext>
            </a:extLst>
          </p:cNvPr>
          <p:cNvSpPr/>
          <p:nvPr/>
        </p:nvSpPr>
        <p:spPr>
          <a:xfrm>
            <a:off x="6142598" y="419591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8A5C132-A26B-4324-955D-2768A86E8E52}"/>
              </a:ext>
            </a:extLst>
          </p:cNvPr>
          <p:cNvSpPr/>
          <p:nvPr/>
        </p:nvSpPr>
        <p:spPr>
          <a:xfrm>
            <a:off x="6142597" y="485055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21892FE0-33D5-464F-85A2-CAAAAAAA1594}"/>
              </a:ext>
            </a:extLst>
          </p:cNvPr>
          <p:cNvSpPr/>
          <p:nvPr/>
        </p:nvSpPr>
        <p:spPr>
          <a:xfrm>
            <a:off x="6142597" y="522332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E61DECBE-8BC3-4AE9-99E4-F835EDA36320}"/>
              </a:ext>
            </a:extLst>
          </p:cNvPr>
          <p:cNvSpPr/>
          <p:nvPr/>
        </p:nvSpPr>
        <p:spPr>
          <a:xfrm>
            <a:off x="6142596" y="550520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F6A0B6CF-F703-4C39-88ED-86F9DDFECF35}"/>
              </a:ext>
            </a:extLst>
          </p:cNvPr>
          <p:cNvSpPr/>
          <p:nvPr/>
        </p:nvSpPr>
        <p:spPr>
          <a:xfrm>
            <a:off x="6142596" y="578708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DA97F321-6AAE-48FB-918C-664C5BD56156}"/>
              </a:ext>
            </a:extLst>
          </p:cNvPr>
          <p:cNvSpPr/>
          <p:nvPr/>
        </p:nvSpPr>
        <p:spPr>
          <a:xfrm>
            <a:off x="6146816" y="331046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86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INFORMATIVAS PROYECTADAS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8EFA3F-3637-4C93-8765-4374C910B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748939"/>
              </p:ext>
            </p:extLst>
          </p:nvPr>
        </p:nvGraphicFramePr>
        <p:xfrm>
          <a:off x="478464" y="2335211"/>
          <a:ext cx="11029616" cy="341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936">
                  <a:extLst>
                    <a:ext uri="{9D8B030D-6E8A-4147-A177-3AD203B41FA5}">
                      <a16:colId xmlns:a16="http://schemas.microsoft.com/office/drawing/2014/main" val="1645478366"/>
                    </a:ext>
                  </a:extLst>
                </a:gridCol>
                <a:gridCol w="1541882">
                  <a:extLst>
                    <a:ext uri="{9D8B030D-6E8A-4147-A177-3AD203B41FA5}">
                      <a16:colId xmlns:a16="http://schemas.microsoft.com/office/drawing/2014/main" val="1996890510"/>
                    </a:ext>
                  </a:extLst>
                </a:gridCol>
                <a:gridCol w="1128936">
                  <a:extLst>
                    <a:ext uri="{9D8B030D-6E8A-4147-A177-3AD203B41FA5}">
                      <a16:colId xmlns:a16="http://schemas.microsoft.com/office/drawing/2014/main" val="3298763434"/>
                    </a:ext>
                  </a:extLst>
                </a:gridCol>
                <a:gridCol w="1416668">
                  <a:extLst>
                    <a:ext uri="{9D8B030D-6E8A-4147-A177-3AD203B41FA5}">
                      <a16:colId xmlns:a16="http://schemas.microsoft.com/office/drawing/2014/main" val="3862017726"/>
                    </a:ext>
                  </a:extLst>
                </a:gridCol>
                <a:gridCol w="312373">
                  <a:extLst>
                    <a:ext uri="{9D8B030D-6E8A-4147-A177-3AD203B41FA5}">
                      <a16:colId xmlns:a16="http://schemas.microsoft.com/office/drawing/2014/main" val="3142264678"/>
                    </a:ext>
                  </a:extLst>
                </a:gridCol>
                <a:gridCol w="419604">
                  <a:extLst>
                    <a:ext uri="{9D8B030D-6E8A-4147-A177-3AD203B41FA5}">
                      <a16:colId xmlns:a16="http://schemas.microsoft.com/office/drawing/2014/main" val="2977106025"/>
                    </a:ext>
                  </a:extLst>
                </a:gridCol>
                <a:gridCol w="472223">
                  <a:extLst>
                    <a:ext uri="{9D8B030D-6E8A-4147-A177-3AD203B41FA5}">
                      <a16:colId xmlns:a16="http://schemas.microsoft.com/office/drawing/2014/main" val="2319991537"/>
                    </a:ext>
                  </a:extLst>
                </a:gridCol>
                <a:gridCol w="472223">
                  <a:extLst>
                    <a:ext uri="{9D8B030D-6E8A-4147-A177-3AD203B41FA5}">
                      <a16:colId xmlns:a16="http://schemas.microsoft.com/office/drawing/2014/main" val="2272834586"/>
                    </a:ext>
                  </a:extLst>
                </a:gridCol>
                <a:gridCol w="471555">
                  <a:extLst>
                    <a:ext uri="{9D8B030D-6E8A-4147-A177-3AD203B41FA5}">
                      <a16:colId xmlns:a16="http://schemas.microsoft.com/office/drawing/2014/main" val="783442302"/>
                    </a:ext>
                  </a:extLst>
                </a:gridCol>
                <a:gridCol w="566799">
                  <a:extLst>
                    <a:ext uri="{9D8B030D-6E8A-4147-A177-3AD203B41FA5}">
                      <a16:colId xmlns:a16="http://schemas.microsoft.com/office/drawing/2014/main" val="1649884557"/>
                    </a:ext>
                  </a:extLst>
                </a:gridCol>
                <a:gridCol w="566799">
                  <a:extLst>
                    <a:ext uri="{9D8B030D-6E8A-4147-A177-3AD203B41FA5}">
                      <a16:colId xmlns:a16="http://schemas.microsoft.com/office/drawing/2014/main" val="2481323746"/>
                    </a:ext>
                  </a:extLst>
                </a:gridCol>
                <a:gridCol w="448246">
                  <a:extLst>
                    <a:ext uri="{9D8B030D-6E8A-4147-A177-3AD203B41FA5}">
                      <a16:colId xmlns:a16="http://schemas.microsoft.com/office/drawing/2014/main" val="1960950320"/>
                    </a:ext>
                  </a:extLst>
                </a:gridCol>
                <a:gridCol w="379642">
                  <a:extLst>
                    <a:ext uri="{9D8B030D-6E8A-4147-A177-3AD203B41FA5}">
                      <a16:colId xmlns:a16="http://schemas.microsoft.com/office/drawing/2014/main" val="2668427236"/>
                    </a:ext>
                  </a:extLst>
                </a:gridCol>
                <a:gridCol w="379642">
                  <a:extLst>
                    <a:ext uri="{9D8B030D-6E8A-4147-A177-3AD203B41FA5}">
                      <a16:colId xmlns:a16="http://schemas.microsoft.com/office/drawing/2014/main" val="3407048137"/>
                    </a:ext>
                  </a:extLst>
                </a:gridCol>
                <a:gridCol w="379642">
                  <a:extLst>
                    <a:ext uri="{9D8B030D-6E8A-4147-A177-3AD203B41FA5}">
                      <a16:colId xmlns:a16="http://schemas.microsoft.com/office/drawing/2014/main" val="2533442075"/>
                    </a:ext>
                  </a:extLst>
                </a:gridCol>
                <a:gridCol w="472223">
                  <a:extLst>
                    <a:ext uri="{9D8B030D-6E8A-4147-A177-3AD203B41FA5}">
                      <a16:colId xmlns:a16="http://schemas.microsoft.com/office/drawing/2014/main" val="212038637"/>
                    </a:ext>
                  </a:extLst>
                </a:gridCol>
                <a:gridCol w="472223">
                  <a:extLst>
                    <a:ext uri="{9D8B030D-6E8A-4147-A177-3AD203B41FA5}">
                      <a16:colId xmlns:a16="http://schemas.microsoft.com/office/drawing/2014/main" val="2818128615"/>
                    </a:ext>
                  </a:extLst>
                </a:gridCol>
              </a:tblGrid>
              <a:tr h="396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NO.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NOMBRE DE LA ESTRATEGIA DE DIFUSIÓN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** PLATAFORMA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META DE LA ACTIVIDAD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ENE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FEB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MAR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ABR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MAY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JUN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JUL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AGO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SEP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OCT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NOV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DIC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TOTAL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1409409005"/>
                  </a:ext>
                </a:extLst>
              </a:tr>
              <a:tr h="19747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Gibson" panose="02000000000000000000" pitchFamily="2" charset="0"/>
                        </a:rPr>
                        <a:t>4</a:t>
                      </a:r>
                      <a:endParaRPr lang="es-MX" sz="1100" dirty="0">
                        <a:effectLst/>
                        <a:latin typeface="Gibson" panose="02000000000000000000" pitchFamily="2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PROGRAMAS CULTURALES, ARTÍSTICOS Y RECREATIVOS EN EL CENTRO DE ARTE Y CULTURA “JOSÉ MA. MORELOS”, (CEAC).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SPOT DE RADIO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IMPORTANTE INFORMAR A LAS Y LOS MICHOACANOS SOBRE LOS TALLERES CULTURALES, DEPORTIVOS Y, PARA ADULTOS MAYORES QUE SE IMPARTEN EN EL CEAC DEL SISTEMA DIF MICHOACÁN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3058853674"/>
                  </a:ext>
                </a:extLst>
              </a:tr>
              <a:tr h="2764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SPOT DE TELEVISIÓN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953106902"/>
                  </a:ext>
                </a:extLst>
              </a:tr>
              <a:tr h="1974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ESPECTACULARES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1851804843"/>
                  </a:ext>
                </a:extLst>
              </a:tr>
              <a:tr h="67247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VIDEOS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1643071151"/>
                  </a:ext>
                </a:extLst>
              </a:tr>
              <a:tr h="207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GIRA DE MEDIOS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1342398616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PARTICIPACIÓN EN LA MEDIA HORA ESTATAL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806924058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USO DE MATERIALES EN REDES SOCIALES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3597202446"/>
                  </a:ext>
                </a:extLst>
              </a:tr>
              <a:tr h="207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CARTELES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611546370"/>
                  </a:ext>
                </a:extLst>
              </a:tr>
              <a:tr h="207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BOLETINES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1480942338"/>
                  </a:ext>
                </a:extLst>
              </a:tr>
              <a:tr h="207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ENTREVISTAS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35" marR="39735" marT="0" marB="0" anchor="ctr"/>
                </a:tc>
                <a:extLst>
                  <a:ext uri="{0D108BD9-81ED-4DB2-BD59-A6C34878D82A}">
                    <a16:rowId xmlns:a16="http://schemas.microsoft.com/office/drawing/2014/main" val="2113521390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ED207143-D7E0-4721-A582-61CBD34DB42D}"/>
              </a:ext>
            </a:extLst>
          </p:cNvPr>
          <p:cNvSpPr/>
          <p:nvPr/>
        </p:nvSpPr>
        <p:spPr>
          <a:xfrm>
            <a:off x="575892" y="6045001"/>
            <a:ext cx="11029618" cy="215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solidFill>
                  <a:srgbClr val="FF0000"/>
                </a:solidFill>
                <a:latin typeface="Gibson" pitchFamily="50" charset="0"/>
                <a:ea typeface="Sagona Book"/>
                <a:cs typeface="Times New Roman" panose="02020603050405020304" pitchFamily="18" charset="0"/>
              </a:rPr>
              <a:t>**CONSIDERANDO EL USO DE LAS PLATAFORMAS EN RAZÓN DE LA POBLACIÓN OBJETIVO (SEGMENTACIÓN).</a:t>
            </a:r>
            <a:endParaRPr lang="es-419" sz="800" dirty="0">
              <a:solidFill>
                <a:srgbClr val="FF0000"/>
              </a:solidFill>
              <a:effectLst/>
              <a:latin typeface="Sagona Book"/>
              <a:ea typeface="Sagona Book"/>
              <a:cs typeface="Times New Roman" panose="02020603050405020304" pitchFamily="18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0467865-FFF2-4860-86D7-470087B27D8D}"/>
              </a:ext>
            </a:extLst>
          </p:cNvPr>
          <p:cNvSpPr/>
          <p:nvPr/>
        </p:nvSpPr>
        <p:spPr>
          <a:xfrm>
            <a:off x="6138299" y="276824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B08B293-DD3C-404D-BB8B-5F382AF4F922}"/>
              </a:ext>
            </a:extLst>
          </p:cNvPr>
          <p:cNvSpPr/>
          <p:nvPr/>
        </p:nvSpPr>
        <p:spPr>
          <a:xfrm>
            <a:off x="10312373" y="482212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B4E4FE6-CA19-4DF5-8AA9-8FA1F9DE1D03}"/>
              </a:ext>
            </a:extLst>
          </p:cNvPr>
          <p:cNvSpPr/>
          <p:nvPr/>
        </p:nvSpPr>
        <p:spPr>
          <a:xfrm>
            <a:off x="8640207" y="27757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2268044-A461-4480-B006-7DDBFDC1BD75}"/>
              </a:ext>
            </a:extLst>
          </p:cNvPr>
          <p:cNvSpPr/>
          <p:nvPr/>
        </p:nvSpPr>
        <p:spPr>
          <a:xfrm>
            <a:off x="9143973" y="27757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574CD94-8A73-4840-88DB-B3C32FD176D8}"/>
              </a:ext>
            </a:extLst>
          </p:cNvPr>
          <p:cNvSpPr/>
          <p:nvPr/>
        </p:nvSpPr>
        <p:spPr>
          <a:xfrm>
            <a:off x="8640207" y="300394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47DE159-DED0-4B7A-8880-5331F49C902A}"/>
              </a:ext>
            </a:extLst>
          </p:cNvPr>
          <p:cNvSpPr/>
          <p:nvPr/>
        </p:nvSpPr>
        <p:spPr>
          <a:xfrm>
            <a:off x="6138299" y="368264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185A3F6C-877A-4937-81DC-D0B62A0262E0}"/>
              </a:ext>
            </a:extLst>
          </p:cNvPr>
          <p:cNvSpPr/>
          <p:nvPr/>
        </p:nvSpPr>
        <p:spPr>
          <a:xfrm>
            <a:off x="6138298" y="41059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2CCADE1-9CC4-467B-B8AF-D1CB7191FB98}"/>
              </a:ext>
            </a:extLst>
          </p:cNvPr>
          <p:cNvSpPr/>
          <p:nvPr/>
        </p:nvSpPr>
        <p:spPr>
          <a:xfrm>
            <a:off x="6138298" y="481588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F00326C-75D2-4B33-A89A-6259AD14A479}"/>
              </a:ext>
            </a:extLst>
          </p:cNvPr>
          <p:cNvSpPr/>
          <p:nvPr/>
        </p:nvSpPr>
        <p:spPr>
          <a:xfrm>
            <a:off x="6138298" y="51727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56A6795E-834E-4B12-A1B5-80230FF60EB8}"/>
              </a:ext>
            </a:extLst>
          </p:cNvPr>
          <p:cNvSpPr/>
          <p:nvPr/>
        </p:nvSpPr>
        <p:spPr>
          <a:xfrm>
            <a:off x="6138298" y="537749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9B13C6E4-2008-43A6-9E32-4734ADBA4C66}"/>
              </a:ext>
            </a:extLst>
          </p:cNvPr>
          <p:cNvSpPr/>
          <p:nvPr/>
        </p:nvSpPr>
        <p:spPr>
          <a:xfrm>
            <a:off x="6138298" y="558220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3535EFC2-4BFF-4A06-9A90-DA4484722E8A}"/>
              </a:ext>
            </a:extLst>
          </p:cNvPr>
          <p:cNvSpPr/>
          <p:nvPr/>
        </p:nvSpPr>
        <p:spPr>
          <a:xfrm>
            <a:off x="8062362" y="443486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E13CBBAA-6F1E-44EA-B7C0-A4B3AFB1E54C}"/>
              </a:ext>
            </a:extLst>
          </p:cNvPr>
          <p:cNvSpPr/>
          <p:nvPr/>
        </p:nvSpPr>
        <p:spPr>
          <a:xfrm>
            <a:off x="8644400" y="482341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43560A9-E593-4C23-BDCA-A9D399AD35CC}"/>
              </a:ext>
            </a:extLst>
          </p:cNvPr>
          <p:cNvSpPr/>
          <p:nvPr/>
        </p:nvSpPr>
        <p:spPr>
          <a:xfrm>
            <a:off x="9139754" y="482341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B8A5ACD-DDA1-4F6D-A22A-62FADBB80844}"/>
              </a:ext>
            </a:extLst>
          </p:cNvPr>
          <p:cNvSpPr/>
          <p:nvPr/>
        </p:nvSpPr>
        <p:spPr>
          <a:xfrm>
            <a:off x="9935607" y="482341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16B0B38B-5931-4FA1-A675-AC8A82B15D98}"/>
              </a:ext>
            </a:extLst>
          </p:cNvPr>
          <p:cNvSpPr/>
          <p:nvPr/>
        </p:nvSpPr>
        <p:spPr>
          <a:xfrm>
            <a:off x="10765327" y="4822129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3FF5EF6-5870-4FDB-AAB6-9CF4E207189B}"/>
              </a:ext>
            </a:extLst>
          </p:cNvPr>
          <p:cNvSpPr/>
          <p:nvPr/>
        </p:nvSpPr>
        <p:spPr>
          <a:xfrm>
            <a:off x="8640207" y="5173580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16823E6B-F8DE-466E-9849-C5EB6625B886}"/>
              </a:ext>
            </a:extLst>
          </p:cNvPr>
          <p:cNvSpPr/>
          <p:nvPr/>
        </p:nvSpPr>
        <p:spPr>
          <a:xfrm>
            <a:off x="8640194" y="537527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C6B3E964-F67E-42EE-BF2D-A631239C0F2C}"/>
              </a:ext>
            </a:extLst>
          </p:cNvPr>
          <p:cNvSpPr/>
          <p:nvPr/>
        </p:nvSpPr>
        <p:spPr>
          <a:xfrm>
            <a:off x="8640193" y="558844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23375A90-AFB8-4462-9F31-DD48EC26B17A}"/>
              </a:ext>
            </a:extLst>
          </p:cNvPr>
          <p:cNvSpPr/>
          <p:nvPr/>
        </p:nvSpPr>
        <p:spPr>
          <a:xfrm>
            <a:off x="9139754" y="559605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71560F1-DDD7-45DB-A715-1834AC403A38}"/>
              </a:ext>
            </a:extLst>
          </p:cNvPr>
          <p:cNvSpPr/>
          <p:nvPr/>
        </p:nvSpPr>
        <p:spPr>
          <a:xfrm>
            <a:off x="9139754" y="537527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FB913FE1-3517-43D0-A9EF-67F5907950BF}"/>
              </a:ext>
            </a:extLst>
          </p:cNvPr>
          <p:cNvSpPr/>
          <p:nvPr/>
        </p:nvSpPr>
        <p:spPr>
          <a:xfrm>
            <a:off x="10312372" y="5375271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4495AFA3-FDD1-4B0C-91DC-36A1312C4BA8}"/>
              </a:ext>
            </a:extLst>
          </p:cNvPr>
          <p:cNvSpPr/>
          <p:nvPr/>
        </p:nvSpPr>
        <p:spPr>
          <a:xfrm>
            <a:off x="10765327" y="538661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6A5ADDF-7B59-4486-9369-DB5949E172E4}"/>
              </a:ext>
            </a:extLst>
          </p:cNvPr>
          <p:cNvSpPr/>
          <p:nvPr/>
        </p:nvSpPr>
        <p:spPr>
          <a:xfrm>
            <a:off x="8062363" y="303551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D266654-C348-4528-990D-9D42C4DA8FD7}"/>
              </a:ext>
            </a:extLst>
          </p:cNvPr>
          <p:cNvSpPr/>
          <p:nvPr/>
        </p:nvSpPr>
        <p:spPr>
          <a:xfrm>
            <a:off x="8062362" y="276824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17F142AF-E34D-4D79-8502-FE808334BF1F}"/>
              </a:ext>
            </a:extLst>
          </p:cNvPr>
          <p:cNvSpPr/>
          <p:nvPr/>
        </p:nvSpPr>
        <p:spPr>
          <a:xfrm>
            <a:off x="8062362" y="362337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61A8056D-4DBA-4F5C-8305-7C352F84A8AC}"/>
              </a:ext>
            </a:extLst>
          </p:cNvPr>
          <p:cNvSpPr/>
          <p:nvPr/>
        </p:nvSpPr>
        <p:spPr>
          <a:xfrm>
            <a:off x="8053881" y="4100298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66A2A6B2-E3DB-4F27-8C92-FF9154C0EE50}"/>
              </a:ext>
            </a:extLst>
          </p:cNvPr>
          <p:cNvSpPr/>
          <p:nvPr/>
        </p:nvSpPr>
        <p:spPr>
          <a:xfrm>
            <a:off x="8053881" y="485251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7216DC92-B476-40EA-B496-0A9765F88050}"/>
              </a:ext>
            </a:extLst>
          </p:cNvPr>
          <p:cNvSpPr/>
          <p:nvPr/>
        </p:nvSpPr>
        <p:spPr>
          <a:xfrm>
            <a:off x="8067037" y="5195413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E238102B-06C6-43E3-89FD-FEDF0B18FD5A}"/>
              </a:ext>
            </a:extLst>
          </p:cNvPr>
          <p:cNvSpPr/>
          <p:nvPr/>
        </p:nvSpPr>
        <p:spPr>
          <a:xfrm>
            <a:off x="8078252" y="538960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52A3C84D-09C5-4C30-994C-6559516F493D}"/>
              </a:ext>
            </a:extLst>
          </p:cNvPr>
          <p:cNvSpPr/>
          <p:nvPr/>
        </p:nvSpPr>
        <p:spPr>
          <a:xfrm>
            <a:off x="8067037" y="560473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E6D83D4-D481-432A-A745-CC63EFE32EBA}"/>
              </a:ext>
            </a:extLst>
          </p:cNvPr>
          <p:cNvSpPr/>
          <p:nvPr/>
        </p:nvSpPr>
        <p:spPr>
          <a:xfrm>
            <a:off x="8640192" y="3632557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9A53429B-BE09-4DA3-BB0C-54F3058DF278}"/>
              </a:ext>
            </a:extLst>
          </p:cNvPr>
          <p:cNvSpPr/>
          <p:nvPr/>
        </p:nvSpPr>
        <p:spPr>
          <a:xfrm>
            <a:off x="8626309" y="4398857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1F672BD6-0D80-4B2E-BE04-CA1F9C365B68}"/>
              </a:ext>
            </a:extLst>
          </p:cNvPr>
          <p:cNvSpPr/>
          <p:nvPr/>
        </p:nvSpPr>
        <p:spPr>
          <a:xfrm>
            <a:off x="8640191" y="414263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45CEEA4-C3B0-4276-B78F-D581DFD5044D}"/>
              </a:ext>
            </a:extLst>
          </p:cNvPr>
          <p:cNvSpPr/>
          <p:nvPr/>
        </p:nvSpPr>
        <p:spPr>
          <a:xfrm>
            <a:off x="5788005" y="276824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869A007A-6713-4ED0-841F-720AEF40E33D}"/>
              </a:ext>
            </a:extLst>
          </p:cNvPr>
          <p:cNvSpPr/>
          <p:nvPr/>
        </p:nvSpPr>
        <p:spPr>
          <a:xfrm>
            <a:off x="5788005" y="368264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6542A899-28B1-413D-A2F1-EB50885B44A2}"/>
              </a:ext>
            </a:extLst>
          </p:cNvPr>
          <p:cNvSpPr/>
          <p:nvPr/>
        </p:nvSpPr>
        <p:spPr>
          <a:xfrm>
            <a:off x="5788004" y="41059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48558972-3F72-4673-BA6F-095F02321F57}"/>
              </a:ext>
            </a:extLst>
          </p:cNvPr>
          <p:cNvSpPr/>
          <p:nvPr/>
        </p:nvSpPr>
        <p:spPr>
          <a:xfrm>
            <a:off x="5788004" y="4815885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751DF8A9-0D00-48AA-BEC7-8D8A20B12677}"/>
              </a:ext>
            </a:extLst>
          </p:cNvPr>
          <p:cNvSpPr/>
          <p:nvPr/>
        </p:nvSpPr>
        <p:spPr>
          <a:xfrm>
            <a:off x="5788004" y="5172776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8F22F49C-A8E2-4351-A190-922CFCEF66DB}"/>
              </a:ext>
            </a:extLst>
          </p:cNvPr>
          <p:cNvSpPr/>
          <p:nvPr/>
        </p:nvSpPr>
        <p:spPr>
          <a:xfrm>
            <a:off x="5788004" y="5377494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28672D08-AC1F-4969-B4C3-6C884D1B80DD}"/>
              </a:ext>
            </a:extLst>
          </p:cNvPr>
          <p:cNvSpPr/>
          <p:nvPr/>
        </p:nvSpPr>
        <p:spPr>
          <a:xfrm>
            <a:off x="5788004" y="5582202"/>
            <a:ext cx="110067" cy="118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06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INTRODUCCIÓN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4904CC-A029-4E92-85AD-FD157EC92600}"/>
              </a:ext>
            </a:extLst>
          </p:cNvPr>
          <p:cNvSpPr txBox="1"/>
          <p:nvPr/>
        </p:nvSpPr>
        <p:spPr>
          <a:xfrm>
            <a:off x="349250" y="2048890"/>
            <a:ext cx="43909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>
                <a:latin typeface="Gibson" pitchFamily="50" charset="0"/>
              </a:rPr>
              <a:t>Programas Insignia:</a:t>
            </a:r>
          </a:p>
          <a:p>
            <a:endParaRPr lang="es-MX" sz="1200" dirty="0">
              <a:latin typeface="Gibson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Gibson" pitchFamily="50" charset="0"/>
              </a:rPr>
              <a:t>	Atención a niñas y niños hijos de padres jornaleros. (NIDOS).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Gibson" pitchFamily="50" charset="0"/>
              </a:rPr>
              <a:t>	Atención Alimentaria.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Gibson" pitchFamily="50" charset="0"/>
              </a:rPr>
              <a:t>	Programa para el Fortalecimiento de</a:t>
            </a:r>
          </a:p>
          <a:p>
            <a:r>
              <a:rPr lang="es-MX" sz="1200" dirty="0">
                <a:latin typeface="Gibson" pitchFamily="50" charset="0"/>
              </a:rPr>
              <a:t>	Madres Menores de 18 años.</a:t>
            </a: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FB167D-62CB-41AB-A53A-381383B4CC3F}"/>
              </a:ext>
            </a:extLst>
          </p:cNvPr>
          <p:cNvSpPr txBox="1"/>
          <p:nvPr/>
        </p:nvSpPr>
        <p:spPr>
          <a:xfrm>
            <a:off x="4636960" y="2041516"/>
            <a:ext cx="757470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Gibson" pitchFamily="50" charset="0"/>
              </a:rPr>
              <a:t>Programas:</a:t>
            </a:r>
          </a:p>
          <a:p>
            <a:endParaRPr lang="es-MX" sz="1100" dirty="0">
              <a:latin typeface="Gibson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Kermes del DIF 2024.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Centro de Asistencia Social para Niñas, Niños y Adolescentes Migrantes.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Procuraduría de Protección a Niñas, Niños y Adolescentes.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Asistencia Social (Dotación de Apoyos Funcionales para Personas con Discapacidad).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Procuraduría de la Defensa y Representación del Adulto Mayor.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Colecta de Juguetes.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Colecta de Cobijas.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Atención en materia de Rehabilitación y Discapacidad en el Centro de Rehabilitación y Educación Especial, (CREE).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Fortalecimiento familiar y promoción de los derechos de la infancia.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Apoyos directos asistenciales a personas de Grupos Prioritarios.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Seguimiento y capacitación de Ludotecas Públicas.	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Atención a niñas, niños y adolescentes en Centros de Asistencia Social bajo resguardo del Sistema DIF Michoacán, </a:t>
            </a:r>
            <a:r>
              <a:rPr lang="es-MX" sz="1100" dirty="0" smtClean="0">
                <a:latin typeface="Gibson" pitchFamily="50" charset="0"/>
              </a:rPr>
              <a:t>	(</a:t>
            </a:r>
            <a:r>
              <a:rPr lang="es-MX" sz="1100" dirty="0">
                <a:latin typeface="Gibson" pitchFamily="50" charset="0"/>
              </a:rPr>
              <a:t>CAS).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Atención a personas con discapacidad psicosocial bajo resguardo del Sistema DIF Michoacán.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	Becas para erradicar el trabajo infantil.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latin typeface="Gibson" pitchFamily="50" charset="0"/>
              </a:rPr>
              <a:t> 	Programas culturales, artísticos y recreativos en el Centro de Arte y Cultura “José Ma. Morelos”, (CEAC).		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6693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INFORMATIVAS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52063"/>
              </p:ext>
            </p:extLst>
          </p:nvPr>
        </p:nvGraphicFramePr>
        <p:xfrm>
          <a:off x="575894" y="1893863"/>
          <a:ext cx="11029618" cy="3245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Gibson" panose="02000000000000000000" pitchFamily="2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CENTRO DE ASISTENCIA SOCIAL PARA NNA MIGRANTES.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ALOJAR Y GARANTIZAR DE MANERA TEMPORAL, EL BIENESTAR DE LA INFANCIA MIGRANTE EN MICHOACÁN.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CARTELES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TRÍPTICOS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9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</a:tbl>
          </a:graphicData>
        </a:graphic>
      </p:graphicFrame>
      <p:sp>
        <p:nvSpPr>
          <p:cNvPr id="39" name="Elipse 38">
            <a:extLst>
              <a:ext uri="{FF2B5EF4-FFF2-40B4-BE49-F238E27FC236}">
                <a16:creationId xmlns:a16="http://schemas.microsoft.com/office/drawing/2014/main" id="{F76B401C-DBC3-47AA-B39C-8C5B49BC41DE}"/>
              </a:ext>
            </a:extLst>
          </p:cNvPr>
          <p:cNvSpPr/>
          <p:nvPr/>
        </p:nvSpPr>
        <p:spPr>
          <a:xfrm>
            <a:off x="8729133" y="400509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FBC00024-64BC-4A03-936F-64BF78E40195}"/>
              </a:ext>
            </a:extLst>
          </p:cNvPr>
          <p:cNvSpPr/>
          <p:nvPr/>
        </p:nvSpPr>
        <p:spPr>
          <a:xfrm>
            <a:off x="9088965" y="399920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3462BFC-5075-44F3-A0CC-92BA1518706B}"/>
              </a:ext>
            </a:extLst>
          </p:cNvPr>
          <p:cNvSpPr/>
          <p:nvPr/>
        </p:nvSpPr>
        <p:spPr>
          <a:xfrm>
            <a:off x="9448797" y="399920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8F9A0B11-79EA-4FDF-98EA-965CE8570C64}"/>
              </a:ext>
            </a:extLst>
          </p:cNvPr>
          <p:cNvSpPr/>
          <p:nvPr/>
        </p:nvSpPr>
        <p:spPr>
          <a:xfrm>
            <a:off x="10155763" y="3994155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C2896F5C-5519-40C4-88D3-12FFC41971BE}"/>
              </a:ext>
            </a:extLst>
          </p:cNvPr>
          <p:cNvSpPr/>
          <p:nvPr/>
        </p:nvSpPr>
        <p:spPr>
          <a:xfrm>
            <a:off x="8727015" y="462024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07A23B1A-007C-429E-A086-A033597301C7}"/>
              </a:ext>
            </a:extLst>
          </p:cNvPr>
          <p:cNvSpPr/>
          <p:nvPr/>
        </p:nvSpPr>
        <p:spPr>
          <a:xfrm>
            <a:off x="9086846" y="462024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DBAC63BF-F164-49C3-8020-4F59DDCF54BC}"/>
              </a:ext>
            </a:extLst>
          </p:cNvPr>
          <p:cNvSpPr/>
          <p:nvPr/>
        </p:nvSpPr>
        <p:spPr>
          <a:xfrm>
            <a:off x="9446678" y="460409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41152006-DB50-4892-A1EC-7A5136FDF4BD}"/>
              </a:ext>
            </a:extLst>
          </p:cNvPr>
          <p:cNvSpPr/>
          <p:nvPr/>
        </p:nvSpPr>
        <p:spPr>
          <a:xfrm>
            <a:off x="10165204" y="461085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49B1A478-F2C6-4085-A2F1-0CEBE2933E32}"/>
              </a:ext>
            </a:extLst>
          </p:cNvPr>
          <p:cNvSpPr/>
          <p:nvPr/>
        </p:nvSpPr>
        <p:spPr>
          <a:xfrm>
            <a:off x="10521947" y="461085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2E35A2D5-65B5-4D37-981E-D92845119D1B}"/>
              </a:ext>
            </a:extLst>
          </p:cNvPr>
          <p:cNvSpPr/>
          <p:nvPr/>
        </p:nvSpPr>
        <p:spPr>
          <a:xfrm>
            <a:off x="10858497" y="400776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49B0DFA1-91E7-46C7-8C88-841BD40F573D}"/>
              </a:ext>
            </a:extLst>
          </p:cNvPr>
          <p:cNvSpPr/>
          <p:nvPr/>
        </p:nvSpPr>
        <p:spPr>
          <a:xfrm>
            <a:off x="10871030" y="4611640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25247D5B-8FFE-4F4B-AE98-06A7D384F45F}"/>
              </a:ext>
            </a:extLst>
          </p:cNvPr>
          <p:cNvSpPr/>
          <p:nvPr/>
        </p:nvSpPr>
        <p:spPr>
          <a:xfrm>
            <a:off x="6833654" y="339581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79D2A124-F59B-4962-8FA4-75193C74EA36}"/>
              </a:ext>
            </a:extLst>
          </p:cNvPr>
          <p:cNvSpPr/>
          <p:nvPr/>
        </p:nvSpPr>
        <p:spPr>
          <a:xfrm>
            <a:off x="6833654" y="3675898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CE8A9FFF-B92D-40FA-BD64-107460E2243F}"/>
              </a:ext>
            </a:extLst>
          </p:cNvPr>
          <p:cNvSpPr/>
          <p:nvPr/>
        </p:nvSpPr>
        <p:spPr>
          <a:xfrm>
            <a:off x="6833653" y="399995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A0532E0F-5BEE-4643-BD10-C5E7085C41C8}"/>
              </a:ext>
            </a:extLst>
          </p:cNvPr>
          <p:cNvSpPr/>
          <p:nvPr/>
        </p:nvSpPr>
        <p:spPr>
          <a:xfrm>
            <a:off x="6833651" y="460409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135AC98F-4DD3-4E4F-960C-00BF87E11192}"/>
              </a:ext>
            </a:extLst>
          </p:cNvPr>
          <p:cNvSpPr/>
          <p:nvPr/>
        </p:nvSpPr>
        <p:spPr>
          <a:xfrm>
            <a:off x="6833651" y="4803672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247C0FC9-926C-4F5A-A2BC-1BF2214A3DD9}"/>
              </a:ext>
            </a:extLst>
          </p:cNvPr>
          <p:cNvSpPr/>
          <p:nvPr/>
        </p:nvSpPr>
        <p:spPr>
          <a:xfrm>
            <a:off x="6840004" y="4979136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9CD747CA-4DB1-43E1-9F7C-CA9912BA8FD8}"/>
              </a:ext>
            </a:extLst>
          </p:cNvPr>
          <p:cNvSpPr/>
          <p:nvPr/>
        </p:nvSpPr>
        <p:spPr>
          <a:xfrm>
            <a:off x="7238999" y="339389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2EFFC9F7-44BE-4E3D-A754-8329BAC4F7F1}"/>
              </a:ext>
            </a:extLst>
          </p:cNvPr>
          <p:cNvSpPr/>
          <p:nvPr/>
        </p:nvSpPr>
        <p:spPr>
          <a:xfrm>
            <a:off x="7238999" y="3673983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3CB63613-6CC6-4709-A968-A5F9EE661597}"/>
              </a:ext>
            </a:extLst>
          </p:cNvPr>
          <p:cNvSpPr/>
          <p:nvPr/>
        </p:nvSpPr>
        <p:spPr>
          <a:xfrm>
            <a:off x="7238998" y="399803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CEBB226B-1295-4A3D-90CC-89B74D830E54}"/>
              </a:ext>
            </a:extLst>
          </p:cNvPr>
          <p:cNvSpPr/>
          <p:nvPr/>
        </p:nvSpPr>
        <p:spPr>
          <a:xfrm>
            <a:off x="7238996" y="460217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51D13D38-A355-4FEF-B472-90E043732504}"/>
              </a:ext>
            </a:extLst>
          </p:cNvPr>
          <p:cNvSpPr/>
          <p:nvPr/>
        </p:nvSpPr>
        <p:spPr>
          <a:xfrm>
            <a:off x="7238996" y="4801757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F9C7DA1-E388-49B0-B7F5-E5647A32AA4B}"/>
              </a:ext>
            </a:extLst>
          </p:cNvPr>
          <p:cNvSpPr/>
          <p:nvPr/>
        </p:nvSpPr>
        <p:spPr>
          <a:xfrm>
            <a:off x="7245349" y="4977221"/>
            <a:ext cx="110067" cy="93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810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COMUNICADOS MENSUALES PUBLICADOS</a:t>
            </a:r>
            <a:endParaRPr lang="es-419" sz="3000" dirty="0">
              <a:latin typeface="Gibson Heavy" pitchFamily="50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91816"/>
              </p:ext>
            </p:extLst>
          </p:nvPr>
        </p:nvGraphicFramePr>
        <p:xfrm>
          <a:off x="3624146" y="2640282"/>
          <a:ext cx="3463898" cy="3724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431">
                  <a:extLst>
                    <a:ext uri="{9D8B030D-6E8A-4147-A177-3AD203B41FA5}">
                      <a16:colId xmlns:a16="http://schemas.microsoft.com/office/drawing/2014/main" val="3786766780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464887751"/>
                    </a:ext>
                  </a:extLst>
                </a:gridCol>
                <a:gridCol w="1269072">
                  <a:extLst>
                    <a:ext uri="{9D8B030D-6E8A-4147-A177-3AD203B41FA5}">
                      <a16:colId xmlns:a16="http://schemas.microsoft.com/office/drawing/2014/main" val="3063179518"/>
                    </a:ext>
                  </a:extLst>
                </a:gridCol>
              </a:tblGrid>
              <a:tr h="74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MES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REALIZADOS</a:t>
                      </a:r>
                      <a:r>
                        <a:rPr lang="es-MX" sz="1100" baseline="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 2023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META</a:t>
                      </a:r>
                      <a:r>
                        <a:rPr lang="es-ES" sz="1100" baseline="0" dirty="0">
                          <a:effectLst/>
                          <a:latin typeface="Gibson" pitchFamily="50" charset="0"/>
                        </a:rPr>
                        <a:t> MENSUAL 2024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1655334"/>
                  </a:ext>
                </a:extLst>
              </a:tr>
              <a:tr h="265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Enero 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606177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Febrero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095146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Marzo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889038"/>
                  </a:ext>
                </a:extLst>
              </a:tr>
              <a:tr h="214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Abril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378105"/>
                  </a:ext>
                </a:extLst>
              </a:tr>
              <a:tr h="252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Mayo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398316"/>
                  </a:ext>
                </a:extLst>
              </a:tr>
              <a:tr h="270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Junio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296694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Julio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428295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Agosto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03149"/>
                  </a:ext>
                </a:extLst>
              </a:tr>
              <a:tr h="261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Septiembre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9184208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Octubre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363881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Noviembre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23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059390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Diciembre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15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5071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530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METAS MENSUALES DE REDES SOCIALES PROYECTADAS</a:t>
            </a:r>
            <a:endParaRPr lang="es-419" sz="3000" dirty="0">
              <a:latin typeface="Gibson Heavy" pitchFamily="50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00084"/>
              </p:ext>
            </p:extLst>
          </p:nvPr>
        </p:nvGraphicFramePr>
        <p:xfrm>
          <a:off x="575892" y="2103120"/>
          <a:ext cx="11029617" cy="5220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983">
                  <a:extLst>
                    <a:ext uri="{9D8B030D-6E8A-4147-A177-3AD203B41FA5}">
                      <a16:colId xmlns:a16="http://schemas.microsoft.com/office/drawing/2014/main" val="3786766780"/>
                    </a:ext>
                  </a:extLst>
                </a:gridCol>
                <a:gridCol w="1380162">
                  <a:extLst>
                    <a:ext uri="{9D8B030D-6E8A-4147-A177-3AD203B41FA5}">
                      <a16:colId xmlns:a16="http://schemas.microsoft.com/office/drawing/2014/main" val="3063179518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474502836"/>
                    </a:ext>
                  </a:extLst>
                </a:gridCol>
                <a:gridCol w="537111">
                  <a:extLst>
                    <a:ext uri="{9D8B030D-6E8A-4147-A177-3AD203B41FA5}">
                      <a16:colId xmlns:a16="http://schemas.microsoft.com/office/drawing/2014/main" val="111692233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690211991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2019197212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88991286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67475555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327451785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64651211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414507348"/>
                    </a:ext>
                  </a:extLst>
                </a:gridCol>
                <a:gridCol w="500942">
                  <a:extLst>
                    <a:ext uri="{9D8B030D-6E8A-4147-A177-3AD203B41FA5}">
                      <a16:colId xmlns:a16="http://schemas.microsoft.com/office/drawing/2014/main" val="4046833844"/>
                    </a:ext>
                  </a:extLst>
                </a:gridCol>
                <a:gridCol w="482597">
                  <a:extLst>
                    <a:ext uri="{9D8B030D-6E8A-4147-A177-3AD203B41FA5}">
                      <a16:colId xmlns:a16="http://schemas.microsoft.com/office/drawing/2014/main" val="2363786861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152110830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557552780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535385513"/>
                    </a:ext>
                  </a:extLst>
                </a:gridCol>
                <a:gridCol w="718440">
                  <a:extLst>
                    <a:ext uri="{9D8B030D-6E8A-4147-A177-3AD203B41FA5}">
                      <a16:colId xmlns:a16="http://schemas.microsoft.com/office/drawing/2014/main" val="2850642803"/>
                    </a:ext>
                  </a:extLst>
                </a:gridCol>
              </a:tblGrid>
              <a:tr h="66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RED SOCIAL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(INDICAR EL NOMBRE)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DESCRIPCIÓN DE META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META ANUAL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ENE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FEB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MAR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ABR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MAY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JUN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JUL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AGO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SEP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OCT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NOV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DIC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TOTAL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1655334"/>
                  </a:ext>
                </a:extLst>
              </a:tr>
              <a:tr h="66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FACEBOOK </a:t>
                      </a:r>
                      <a:r>
                        <a:rPr lang="es-ES" sz="800" b="0" dirty="0" smtClean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 smtClean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(Sistema DIF Michoacán)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POSTEOS Y DIFUSIÓN DE VIDEOS Y PUBLICACIONES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1,680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1,680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606177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WHATSAPP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 smtClean="0">
                          <a:effectLst/>
                          <a:latin typeface="Gibson" pitchFamily="50" charset="0"/>
                        </a:rPr>
                        <a:t>(Comunicación/</a:t>
                      </a:r>
                      <a:r>
                        <a:rPr lang="es-ES" sz="700" dirty="0" err="1" smtClean="0">
                          <a:effectLst/>
                          <a:latin typeface="Gibson" pitchFamily="50" charset="0"/>
                        </a:rPr>
                        <a:t>DIFMichoacán</a:t>
                      </a:r>
                      <a:r>
                        <a:rPr lang="es-ES" sz="700" dirty="0" smtClean="0">
                          <a:effectLst/>
                          <a:latin typeface="Gibson" pitchFamily="50" charset="0"/>
                        </a:rPr>
                        <a:t>,</a:t>
                      </a:r>
                      <a:r>
                        <a:rPr lang="es-ES" sz="700" baseline="0" dirty="0" smtClean="0">
                          <a:effectLst/>
                          <a:latin typeface="Gibson" pitchFamily="50" charset="0"/>
                        </a:rPr>
                        <a:t> COM SOC, Información DIF y, Boletines Bienestar</a:t>
                      </a:r>
                      <a:r>
                        <a:rPr lang="es-ES" sz="700" dirty="0" smtClean="0">
                          <a:effectLst/>
                          <a:latin typeface="Gibson" pitchFamily="50" charset="0"/>
                        </a:rPr>
                        <a:t>).</a:t>
                      </a:r>
                      <a:endParaRPr lang="es-ES" sz="7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SOLICITUD DE INFORMACIÓN, EVÍO DE BOLETINES E INVITACIÓNES, CONTENIDOS, FOTOGRAFIAS, VÍDEOS, ETC.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1,800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1.800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095146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TWITTER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(@</a:t>
                      </a:r>
                      <a:r>
                        <a:rPr lang="es-ES" sz="800" dirty="0" err="1" smtClean="0">
                          <a:effectLst/>
                          <a:latin typeface="Gibson" pitchFamily="50" charset="0"/>
                        </a:rPr>
                        <a:t>DIF_Michoacan</a:t>
                      </a: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)</a:t>
                      </a: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POSTEOS Y DIFUSIÓN DE VIDEOS Y PUBLICACIONES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 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100" b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889038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TIK TOK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dirty="0" smtClean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Gibson" pitchFamily="50" charset="0"/>
                        </a:rPr>
                        <a:t>@</a:t>
                      </a:r>
                      <a:r>
                        <a:rPr lang="es-ES" sz="1000" dirty="0" err="1" smtClean="0">
                          <a:effectLst/>
                          <a:latin typeface="Gibson" pitchFamily="50" charset="0"/>
                        </a:rPr>
                        <a:t>difmichoacan</a:t>
                      </a:r>
                      <a:r>
                        <a:rPr lang="es-ES" sz="10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4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378105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INSTAGRAM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398316"/>
                  </a:ext>
                </a:extLst>
              </a:tr>
              <a:tr h="569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YOU TUBE </a:t>
                      </a:r>
                      <a:endParaRPr lang="es-ES" sz="800" dirty="0" smtClean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Sistema DIF Michoacán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VIDEOS, PROGRANA: </a:t>
                      </a:r>
                      <a:r>
                        <a:rPr lang="es-ES" sz="800" b="0" dirty="0" err="1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DIFusión</a:t>
                      </a: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TESTIMONIOS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296694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TELEGRAM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FOTOGRAFIAS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1,440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0" dirty="0"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Times New Roman" panose="02020603050405020304" pitchFamily="18" charset="0"/>
                        </a:rPr>
                        <a:t>1,440</a:t>
                      </a:r>
                      <a:endParaRPr lang="es-MX" sz="1100" b="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428295"/>
                  </a:ext>
                </a:extLst>
              </a:tr>
            </a:tbl>
          </a:graphicData>
        </a:graphic>
      </p:graphicFrame>
      <p:pic>
        <p:nvPicPr>
          <p:cNvPr id="4103" name="Imagen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38" y="2927090"/>
            <a:ext cx="430279" cy="3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Imagen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3" y="3613974"/>
            <a:ext cx="396927" cy="39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Imagen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3" y="4400282"/>
            <a:ext cx="406467" cy="4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Imagen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4" y="5116007"/>
            <a:ext cx="406466" cy="41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Imagen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00" y="5698246"/>
            <a:ext cx="425517" cy="42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Imagen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58" y="6262172"/>
            <a:ext cx="406452" cy="40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magen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5" y="6800641"/>
            <a:ext cx="392008" cy="38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Imagen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Imagen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Imagen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Imagen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14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Imagen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Imagen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Imagen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57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Análisis FODA</a:t>
            </a:r>
            <a:r>
              <a:rPr lang="es-419" dirty="0"/>
              <a:t/>
            </a:r>
            <a:br>
              <a:rPr lang="es-419" dirty="0"/>
            </a:br>
            <a:endParaRPr lang="es-419" sz="2500" dirty="0">
              <a:latin typeface="Gibson Heavy" pitchFamily="50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95557059"/>
              </p:ext>
            </p:extLst>
          </p:nvPr>
        </p:nvGraphicFramePr>
        <p:xfrm>
          <a:off x="2401352" y="2452874"/>
          <a:ext cx="7378700" cy="420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7ACECA8D-D84C-4F9B-90F2-D3523C02EE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3118" y="4169859"/>
            <a:ext cx="1725764" cy="78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09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IMPLEMENTACIÓN DE LA IDENTIDAD GRÁFICA DEL GOBIERNO DEL ESTADO</a:t>
            </a:r>
            <a:endParaRPr lang="es-419" sz="3000" dirty="0">
              <a:latin typeface="Gibson Heavy" pitchFamily="50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34659"/>
              </p:ext>
            </p:extLst>
          </p:nvPr>
        </p:nvGraphicFramePr>
        <p:xfrm>
          <a:off x="575894" y="2889961"/>
          <a:ext cx="11029615" cy="2573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746">
                  <a:extLst>
                    <a:ext uri="{9D8B030D-6E8A-4147-A177-3AD203B41FA5}">
                      <a16:colId xmlns:a16="http://schemas.microsoft.com/office/drawing/2014/main" val="402793838"/>
                    </a:ext>
                  </a:extLst>
                </a:gridCol>
                <a:gridCol w="1757680">
                  <a:extLst>
                    <a:ext uri="{9D8B030D-6E8A-4147-A177-3AD203B41FA5}">
                      <a16:colId xmlns:a16="http://schemas.microsoft.com/office/drawing/2014/main" val="3957820940"/>
                    </a:ext>
                  </a:extLst>
                </a:gridCol>
                <a:gridCol w="1244735">
                  <a:extLst>
                    <a:ext uri="{9D8B030D-6E8A-4147-A177-3AD203B41FA5}">
                      <a16:colId xmlns:a16="http://schemas.microsoft.com/office/drawing/2014/main" val="1706295563"/>
                    </a:ext>
                  </a:extLst>
                </a:gridCol>
                <a:gridCol w="502565">
                  <a:extLst>
                    <a:ext uri="{9D8B030D-6E8A-4147-A177-3AD203B41FA5}">
                      <a16:colId xmlns:a16="http://schemas.microsoft.com/office/drawing/2014/main" val="1315604452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3863586339"/>
                    </a:ext>
                  </a:extLst>
                </a:gridCol>
                <a:gridCol w="538029">
                  <a:extLst>
                    <a:ext uri="{9D8B030D-6E8A-4147-A177-3AD203B41FA5}">
                      <a16:colId xmlns:a16="http://schemas.microsoft.com/office/drawing/2014/main" val="926186112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3778198116"/>
                    </a:ext>
                  </a:extLst>
                </a:gridCol>
                <a:gridCol w="545815">
                  <a:extLst>
                    <a:ext uri="{9D8B030D-6E8A-4147-A177-3AD203B41FA5}">
                      <a16:colId xmlns:a16="http://schemas.microsoft.com/office/drawing/2014/main" val="2582955167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298248101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954012709"/>
                    </a:ext>
                  </a:extLst>
                </a:gridCol>
                <a:gridCol w="571765">
                  <a:extLst>
                    <a:ext uri="{9D8B030D-6E8A-4147-A177-3AD203B41FA5}">
                      <a16:colId xmlns:a16="http://schemas.microsoft.com/office/drawing/2014/main" val="2975897552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188142994"/>
                    </a:ext>
                  </a:extLst>
                </a:gridCol>
                <a:gridCol w="533705">
                  <a:extLst>
                    <a:ext uri="{9D8B030D-6E8A-4147-A177-3AD203B41FA5}">
                      <a16:colId xmlns:a16="http://schemas.microsoft.com/office/drawing/2014/main" val="1973322126"/>
                    </a:ext>
                  </a:extLst>
                </a:gridCol>
                <a:gridCol w="556195">
                  <a:extLst>
                    <a:ext uri="{9D8B030D-6E8A-4147-A177-3AD203B41FA5}">
                      <a16:colId xmlns:a16="http://schemas.microsoft.com/office/drawing/2014/main" val="3857232735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90865864"/>
                    </a:ext>
                  </a:extLst>
                </a:gridCol>
                <a:gridCol w="685080">
                  <a:extLst>
                    <a:ext uri="{9D8B030D-6E8A-4147-A177-3AD203B41FA5}">
                      <a16:colId xmlns:a16="http://schemas.microsoft.com/office/drawing/2014/main" val="2866663410"/>
                    </a:ext>
                  </a:extLst>
                </a:gridCol>
              </a:tblGrid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REFERENCIA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IDENTIFICADOR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PORCENTAJE ACTUAL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ENE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FEB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MAR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ABR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MAY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JUN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JUL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AGO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SEP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OCT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NOV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DIC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% TOTAL </a:t>
                      </a: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2024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899311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1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DIRECCIÓN GENERAL SEÑALÉTICA DEL EDIFICIO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211724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2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PERSONAL DE LA DIRECCIÓN GENERAL  (UNIFORMES)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50%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25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25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885845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3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PAPELERÍA GENERAL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80%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10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10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83200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AFC353D-47A0-48FE-9133-3C09F2BEB346}"/>
              </a:ext>
            </a:extLst>
          </p:cNvPr>
          <p:cNvSpPr txBox="1"/>
          <p:nvPr/>
        </p:nvSpPr>
        <p:spPr>
          <a:xfrm>
            <a:off x="575894" y="5912898"/>
            <a:ext cx="89130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>
                <a:solidFill>
                  <a:srgbClr val="FF0000"/>
                </a:solidFill>
                <a:latin typeface="Gibson" panose="02000000000000000000" pitchFamily="2" charset="0"/>
              </a:rPr>
              <a:t>En lo que respecta al punto dos los trabajadores pertenecientes al STASPE, continúan con los uniformes de la administración anterior. Se han actualizado los uniformes del personal que atienden los CAS y los CASI.</a:t>
            </a:r>
          </a:p>
        </p:txBody>
      </p:sp>
    </p:spTree>
    <p:extLst>
      <p:ext uri="{BB962C8B-B14F-4D97-AF65-F5344CB8AC3E}">
        <p14:creationId xmlns:p14="http://schemas.microsoft.com/office/powerpoint/2010/main" val="385500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FUNDAMENTO LEGAL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Ley Orgánica de la Administración Pública del Estado de Michoacán de Ocampo</a:t>
            </a:r>
          </a:p>
          <a:p>
            <a:pPr lvl="1">
              <a:buSzPct val="105000"/>
              <a:buFont typeface="Wingdings" panose="05000000000000000000" pitchFamily="2" charset="2"/>
              <a:buChar char="§"/>
            </a:pPr>
            <a:r>
              <a:rPr lang="es-MX" dirty="0"/>
              <a:t>Artículo 16, Apartado B, Fracción V y X</a:t>
            </a:r>
          </a:p>
          <a:p>
            <a:pPr lvl="1">
              <a:buSzPct val="105000"/>
              <a:buFont typeface="Wingdings" panose="05000000000000000000" pitchFamily="2" charset="2"/>
              <a:buChar char="§"/>
            </a:pPr>
            <a:endParaRPr lang="es-MX" dirty="0"/>
          </a:p>
          <a:p>
            <a:pPr marL="0" indent="0">
              <a:buNone/>
            </a:pPr>
            <a:r>
              <a:rPr lang="es-MX" dirty="0"/>
              <a:t>Reglamento Interior del Despacho del Gobernador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s-MX" dirty="0"/>
              <a:t>Titulo Quinto, Fracción V, VIII y X</a:t>
            </a:r>
          </a:p>
          <a:p>
            <a:pPr marL="324000" lvl="1" indent="0">
              <a:buSzPct val="100000"/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Manual de Organización del Despacho del Gobernador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Apartado 1.4, Numeral 5, Numeral 9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Lineamientos Generales en Materia de Comunicación Social para la Administración Pública del Estado de Michoacán de Ocampo</a:t>
            </a:r>
          </a:p>
          <a:p>
            <a:pPr marL="0" indent="0">
              <a:buNone/>
            </a:pPr>
            <a:r>
              <a:rPr lang="es-MX" dirty="0"/>
              <a:t>Artículo 10</a:t>
            </a:r>
          </a:p>
          <a:p>
            <a:pPr marL="0" indent="0">
              <a:buNone/>
            </a:pPr>
            <a:r>
              <a:rPr lang="es-MX" dirty="0"/>
              <a:t>Artículo 11</a:t>
            </a:r>
          </a:p>
          <a:p>
            <a:pPr marL="0" indent="0">
              <a:buNone/>
            </a:pPr>
            <a:r>
              <a:rPr lang="es-MX" dirty="0"/>
              <a:t>Artículo 12, Fracción I, II, III, IV y V.</a:t>
            </a:r>
          </a:p>
          <a:p>
            <a:pPr marL="0" indent="0">
              <a:buNone/>
            </a:pPr>
            <a:r>
              <a:rPr lang="es-MX" dirty="0"/>
              <a:t>Artículo 13, Fracción I, II, III, IV y V.</a:t>
            </a:r>
          </a:p>
          <a:p>
            <a:pPr marL="0" indent="0">
              <a:buNone/>
            </a:pPr>
            <a:r>
              <a:rPr lang="es-MX" dirty="0"/>
              <a:t>Artículo 14</a:t>
            </a:r>
          </a:p>
          <a:p>
            <a:pPr marL="0" indent="0">
              <a:buNone/>
            </a:pPr>
            <a:r>
              <a:rPr lang="es-MX" dirty="0"/>
              <a:t>Artículo 15</a:t>
            </a:r>
          </a:p>
          <a:p>
            <a:pPr marL="0" indent="0">
              <a:buNone/>
            </a:pPr>
            <a:r>
              <a:rPr lang="es-MX" dirty="0"/>
              <a:t>Artículo 16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9771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OBJETIVO GENERAL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Dar a conocer, a través de los medios masivos de comunicación, las redes sociales y de los medios alternativos y electrónicos, los programas, acciones y actividades realizados por el Sistema DIF Michoacán, encaminados al desarrollo social de los Grupos Prioritarios.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0774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OBJETIVOS Específicos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0247675" cy="4050971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	</a:t>
            </a: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Posicionar entre la población los programas insignia de la actual administración.</a:t>
            </a:r>
          </a:p>
          <a:p>
            <a:pPr marL="0" indent="0" algn="just">
              <a:buNone/>
            </a:pPr>
            <a:endParaRPr lang="es-MX" sz="2700" dirty="0">
              <a:solidFill>
                <a:schemeClr val="tx1"/>
              </a:solidFill>
              <a:latin typeface="Gibson" pitchFamily="50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	Dar a conocer de manera oportuna y puntual los programas, acciones y actividades que emprende el Sistema DIF Michoacán.</a:t>
            </a:r>
          </a:p>
          <a:p>
            <a:pPr marL="0" indent="0" algn="just">
              <a:buNone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	Informar de manera oportuna sobre los Derechos Humanos de Niñas, Niños y Adolescentes y personas Adultas Mayores, grupos 	Prioritarios 	atentados por  la Procuraduría de Protección de Niñas, niños y Adolescentes, y la </a:t>
            </a:r>
            <a:r>
              <a:rPr lang="es-MX" sz="2700" dirty="0">
                <a:latin typeface="Gibson" pitchFamily="50" charset="0"/>
              </a:rPr>
              <a:t>Procuraduría de la Defensa y Representación del Adulto 	Mayor, respectivamente.</a:t>
            </a:r>
            <a:endParaRPr lang="es-MX" sz="2700" dirty="0">
              <a:solidFill>
                <a:schemeClr val="tx1"/>
              </a:solidFill>
              <a:latin typeface="Gibson" pitchFamily="50" charset="0"/>
            </a:endParaRPr>
          </a:p>
          <a:p>
            <a:pPr marL="0" indent="0" algn="just">
              <a:buNone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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	En conjunto con la Coordinación General de Comunicación Social, implementar las Estrategias de Comunicación o Campañas necesarias 	para 	promocionar aquellos programas alineados al Plan Estatal de Desarrollo 2021-2027 y contenidos en el Programa Operativo Anual 	2024.</a:t>
            </a:r>
          </a:p>
          <a:p>
            <a:pPr marL="0" indent="0" algn="just">
              <a:buNone/>
            </a:pPr>
            <a:endParaRPr lang="es-MX" sz="2700" dirty="0">
              <a:solidFill>
                <a:schemeClr val="tx1"/>
              </a:solidFill>
              <a:latin typeface="Gibson" pitchFamily="50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	Hacer uso de las herramientas de comunicación que nos ofrece la Coordinación General de Comunicación Social.</a:t>
            </a:r>
          </a:p>
          <a:p>
            <a:pPr marL="0" indent="0" algn="just">
              <a:buNone/>
            </a:pPr>
            <a:endParaRPr lang="es-MX" sz="2700" dirty="0">
              <a:solidFill>
                <a:schemeClr val="tx1"/>
              </a:solidFill>
              <a:latin typeface="Gibson" pitchFamily="50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700" dirty="0">
                <a:solidFill>
                  <a:schemeClr val="tx1"/>
                </a:solidFill>
                <a:latin typeface="Gibson" pitchFamily="50" charset="0"/>
              </a:rPr>
              <a:t>	Emitir un mínimo de 250 comunicados al año.</a:t>
            </a:r>
          </a:p>
          <a:p>
            <a:pPr>
              <a:buFont typeface="Wingdings" panose="05000000000000000000" pitchFamily="2" charset="2"/>
              <a:buChar char="q"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16201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HONESTIDAD Y TRABAJO 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sz="3000" dirty="0">
                <a:latin typeface="Gibson Heavy" pitchFamily="50" charset="0"/>
              </a:rPr>
              <a:t>MISIÓN 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MX" dirty="0"/>
              <a:t>Contribuir a la asistencia social pública, atender y proteger a las personas y familias en condiciones de vulnerabilidad otorgando apoyos y servicios asistenciales, a fin de promover, proteger y restituir sus derechos, además de impulsar el acceso a la alimentación a través de vínculos de coordinación y comunicación con los Sistemas DIF Municipales con la finalidad de garantizar su seguridad familiar, alimentaria, comunitaria y social.</a:t>
            </a:r>
            <a:endParaRPr lang="es-419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sz="3000" dirty="0">
                <a:latin typeface="Gibson Heavy" pitchFamily="50" charset="0"/>
              </a:rPr>
              <a:t>VISIÓN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MX" dirty="0"/>
              <a:t>Ser la institución estatal que con sensibilidad y empeño identifique y atienda las necesidades de los michoacanos más vulnerables mediante los valores de la familia y el respeto pleno a la dignidad.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67738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DIFUSIÓN DE OBRAS Y ACCIONES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BC06B37-BDBC-4138-BAE7-B93B32A8B1B6}"/>
              </a:ext>
            </a:extLst>
          </p:cNvPr>
          <p:cNvSpPr txBox="1"/>
          <p:nvPr/>
        </p:nvSpPr>
        <p:spPr>
          <a:xfrm>
            <a:off x="383458" y="2031638"/>
            <a:ext cx="112273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Gibson" pitchFamily="50" charset="0"/>
              </a:rPr>
              <a:t>Para el Sistema DIF Michoacán, es una prioridad que los programas que realiza o desarrolla, lleguen a todos los Grupos Prioritarios de la entidad, para ello, es importante, que se comuniquen o difundan a través de los medios de comunicación convencionales y digitales, además, de en todas las herramientas de comunicación con que cuenta la Coordinación General de Comunicación del Gobierno del estado de Michoacán.</a:t>
            </a:r>
          </a:p>
          <a:p>
            <a:pPr algn="just"/>
            <a:endParaRPr lang="es-MX" sz="1400" dirty="0">
              <a:latin typeface="Gibson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Kermes del DIF 2024.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(NIDOS), atención a niñas y niños hijos de padres jornaleros.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Atención Alimentaria, (Desayunos Escolares Calientes, Comedores Comunitarios, programas de Asistencia Social Alimentaria y Asistencia </a:t>
            </a:r>
            <a:r>
              <a:rPr lang="es-MX" sz="1400" dirty="0" smtClean="0">
                <a:latin typeface="Gibson" pitchFamily="50" charset="0"/>
              </a:rPr>
              <a:t>	Social </a:t>
            </a:r>
            <a:r>
              <a:rPr lang="es-MX" sz="1400" dirty="0">
                <a:latin typeface="Gibson" pitchFamily="50" charset="0"/>
              </a:rPr>
              <a:t>	Alimentaria 1000 días de vida).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Programa para el Fortalecimiento de Madres Menores de 18 Años.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</a:t>
            </a:r>
            <a:r>
              <a:rPr lang="es-MX" sz="1400" dirty="0" smtClean="0">
                <a:latin typeface="Gibson" pitchFamily="50" charset="0"/>
              </a:rPr>
              <a:t>Arranque del </a:t>
            </a:r>
            <a:r>
              <a:rPr lang="es-MX" sz="1400" dirty="0">
                <a:latin typeface="Gibson" pitchFamily="50" charset="0"/>
              </a:rPr>
              <a:t>Centro de Asistencia Social para NNA Migrantes.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Procuraduría del Adulto Mayor (Jornadas Optométricas; atención a Adultos Mayores bajo resguardo del Sistema DIF Michoacán; </a:t>
            </a:r>
            <a:r>
              <a:rPr lang="es-MX" sz="1400" dirty="0" smtClean="0">
                <a:latin typeface="Gibson" pitchFamily="50" charset="0"/>
              </a:rPr>
              <a:t>	fortalecimiento </a:t>
            </a:r>
            <a:r>
              <a:rPr lang="es-MX" sz="1400" dirty="0">
                <a:latin typeface="Gibson" pitchFamily="50" charset="0"/>
              </a:rPr>
              <a:t>de 	Estancias de Adultos Mayores).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Asistencia Social (Dotación de Apoyos Funcionales para Personas con Discapacidad).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Atención en materia de Rehabilitación y Discapacidad en el Centro de Rehabilitación y Educación Especial, (CREE). Y de las Unidades Básicas </a:t>
            </a:r>
            <a:r>
              <a:rPr lang="es-MX" sz="1400" dirty="0" smtClean="0">
                <a:latin typeface="Gibson" pitchFamily="50" charset="0"/>
              </a:rPr>
              <a:t>	de </a:t>
            </a:r>
            <a:r>
              <a:rPr lang="es-MX" sz="1400" dirty="0">
                <a:latin typeface="Gibson" pitchFamily="50" charset="0"/>
              </a:rPr>
              <a:t>	Rehabilitación (son equipados por el Sistema DIF Michoacán y se ubican en varios 	municipios del estado).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Becas para erradicar el trabajo infantil.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Fortalecimiento familiar y promoción de los derechos de la infancia.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Fortalecimientos de PAMAR y CCPI.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Donación de cobijas.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latin typeface="Gibson" pitchFamily="50" charset="0"/>
              </a:rPr>
              <a:t>	Donación de juguete.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990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37047"/>
              </p:ext>
            </p:extLst>
          </p:nvPr>
        </p:nvGraphicFramePr>
        <p:xfrm>
          <a:off x="575894" y="2024498"/>
          <a:ext cx="10977064" cy="3764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2443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435935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18977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291681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1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KERMÉS DIF 2024 </a:t>
                      </a:r>
                      <a:endParaRPr lang="es-ES" sz="1000" b="1" dirty="0" smtClean="0">
                        <a:solidFill>
                          <a:srgbClr val="000000"/>
                        </a:solidFill>
                        <a:effectLst/>
                        <a:latin typeface="Gibson" panose="02000000000000000000" pitchFamily="2" charset="0"/>
                        <a:ea typeface="Sagona Book" panose="020205030505050202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 smtClean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(fecha por</a:t>
                      </a:r>
                      <a:r>
                        <a:rPr lang="es-ES" sz="1000" b="1" baseline="0" dirty="0" smtClean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 confirmar</a:t>
                      </a:r>
                      <a:r>
                        <a:rPr lang="es-ES" sz="1000" b="1" dirty="0" smtClean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s-ES" sz="1000" b="1" dirty="0">
                        <a:solidFill>
                          <a:srgbClr val="000000"/>
                        </a:solidFill>
                        <a:effectLst/>
                        <a:latin typeface="Gibson" panose="02000000000000000000" pitchFamily="2" charset="0"/>
                        <a:ea typeface="Sagona Book" panose="0202050305050502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DIFUSIÓN DEL EVENTO EN EL 100% DEL ESTADO, YA QUE MAS DEL 90% DE LOS MUNICIPIOS PARICIPARÁN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28800" lvl="4" indent="0">
                        <a:lnSpc>
                          <a:spcPct val="107000"/>
                        </a:lnSpc>
                        <a:buFont typeface="Wingdings" panose="05000000000000000000" pitchFamily="2" charset="2"/>
                        <a:buNone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PANTALLAS ELECTRÓNICAS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4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114550" lvl="4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Gibson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1058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6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08846"/>
              </p:ext>
            </p:extLst>
          </p:nvPr>
        </p:nvGraphicFramePr>
        <p:xfrm>
          <a:off x="575894" y="2024498"/>
          <a:ext cx="11029618" cy="4603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NO.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NOMBRE DE LA ESTRATEGIA DE DIFUSIÓN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** PLATAFORMA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META DE LA ACTIVIDAD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ENE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FEB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MAR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ABR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MAY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JUN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JUL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AGO</a:t>
                      </a:r>
                      <a:endParaRPr lang="es-MX" sz="160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SEP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OCT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NOV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DIC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b="1" dirty="0">
                          <a:solidFill>
                            <a:schemeClr val="bg1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9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>
                          <a:effectLst/>
                          <a:latin typeface="Gibson" panose="02000000000000000000" pitchFamily="2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ATENCIÓN ALIMENTARIA</a:t>
                      </a:r>
                      <a:endParaRPr lang="es-MX" sz="1600" dirty="0">
                        <a:effectLst/>
                        <a:latin typeface="Sagona Book" panose="0202050305050502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RADIO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ESTE PROGRAMA TIENE COBERTURA ESTATAL, YA QUE ESTÁ DIRIGIDO A TODOS LOS GRUPOS PRIORITARIOS DE MICHOACÁN.</a:t>
                      </a:r>
                      <a:endParaRPr lang="es-MX" sz="16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SPOT DE TELEVISIÓN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ESPECTACULARES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VIDEOS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INSERCIONES EN PRENSA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GIRA DE MEDIOS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PARTICIPACIÓN EN LA MEDIA HORA ESTATAL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USO DE MATERIALES EN REDES SOCIALES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CARTELES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BOLETINES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ENTREVISTAS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TRÍPTICOS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600">
                        <a:effectLst/>
                        <a:latin typeface="Sagona Book" panose="0202050305050502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effectLst/>
                          <a:latin typeface="Gibson" panose="02000000000000000000" pitchFamily="2" charset="0"/>
                          <a:ea typeface="Sagona Book" panose="0202050305050502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Sagona Book" panose="02020503050505020204" pitchFamily="18" charset="0"/>
                        <a:ea typeface="Sagona Book" panose="02020503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</a:tbl>
          </a:graphicData>
        </a:graphic>
      </p:graphicFrame>
      <p:sp>
        <p:nvSpPr>
          <p:cNvPr id="9" name="Elipse 8">
            <a:extLst>
              <a:ext uri="{FF2B5EF4-FFF2-40B4-BE49-F238E27FC236}">
                <a16:creationId xmlns:a16="http://schemas.microsoft.com/office/drawing/2014/main" id="{1B705299-3648-46D0-8D22-26041558092D}"/>
              </a:ext>
            </a:extLst>
          </p:cNvPr>
          <p:cNvSpPr/>
          <p:nvPr/>
        </p:nvSpPr>
        <p:spPr>
          <a:xfrm>
            <a:off x="8737126" y="245677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67289FB-9ED1-4A2D-B926-F1BA189F2D6E}"/>
              </a:ext>
            </a:extLst>
          </p:cNvPr>
          <p:cNvSpPr/>
          <p:nvPr/>
        </p:nvSpPr>
        <p:spPr>
          <a:xfrm>
            <a:off x="9080822" y="2449742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E41C2B1-8F0A-4A4B-9252-918CD42E4432}"/>
              </a:ext>
            </a:extLst>
          </p:cNvPr>
          <p:cNvSpPr/>
          <p:nvPr/>
        </p:nvSpPr>
        <p:spPr>
          <a:xfrm>
            <a:off x="9426186" y="245677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B54C217-ECD2-4F28-88CB-3C321B34E1EC}"/>
              </a:ext>
            </a:extLst>
          </p:cNvPr>
          <p:cNvSpPr/>
          <p:nvPr/>
        </p:nvSpPr>
        <p:spPr>
          <a:xfrm>
            <a:off x="10172153" y="245677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9CB6872-B6A4-4938-B3C2-66A114D096DB}"/>
              </a:ext>
            </a:extLst>
          </p:cNvPr>
          <p:cNvSpPr/>
          <p:nvPr/>
        </p:nvSpPr>
        <p:spPr>
          <a:xfrm>
            <a:off x="10537062" y="245677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AB3A7ED-E3A8-4634-909C-451A1D7EFEA7}"/>
              </a:ext>
            </a:extLst>
          </p:cNvPr>
          <p:cNvSpPr/>
          <p:nvPr/>
        </p:nvSpPr>
        <p:spPr>
          <a:xfrm>
            <a:off x="10901971" y="2442713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508EA904-F49D-4752-BC9F-3FDCE94CFD94}"/>
              </a:ext>
            </a:extLst>
          </p:cNvPr>
          <p:cNvSpPr/>
          <p:nvPr/>
        </p:nvSpPr>
        <p:spPr>
          <a:xfrm>
            <a:off x="8733316" y="27632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A6DA0A5B-B933-462F-8D0A-A401DFDBF888}"/>
              </a:ext>
            </a:extLst>
          </p:cNvPr>
          <p:cNvSpPr/>
          <p:nvPr/>
        </p:nvSpPr>
        <p:spPr>
          <a:xfrm>
            <a:off x="9095588" y="27632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5460E482-4807-4DDE-8F40-46184B10EFD5}"/>
              </a:ext>
            </a:extLst>
          </p:cNvPr>
          <p:cNvSpPr/>
          <p:nvPr/>
        </p:nvSpPr>
        <p:spPr>
          <a:xfrm>
            <a:off x="9428252" y="27632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42B72C0A-DDE2-4260-9552-994D2F29EC72}"/>
              </a:ext>
            </a:extLst>
          </p:cNvPr>
          <p:cNvSpPr/>
          <p:nvPr/>
        </p:nvSpPr>
        <p:spPr>
          <a:xfrm>
            <a:off x="10167942" y="27632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18774E16-7DC3-46FD-B38E-A170BA961031}"/>
              </a:ext>
            </a:extLst>
          </p:cNvPr>
          <p:cNvSpPr/>
          <p:nvPr/>
        </p:nvSpPr>
        <p:spPr>
          <a:xfrm>
            <a:off x="9095588" y="36776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B81D9BFD-B181-4EF9-94B4-59EFE437D3BC}"/>
              </a:ext>
            </a:extLst>
          </p:cNvPr>
          <p:cNvSpPr/>
          <p:nvPr/>
        </p:nvSpPr>
        <p:spPr>
          <a:xfrm>
            <a:off x="9426186" y="36776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25E44B70-C48C-4E23-95AE-7F32DAF97019}"/>
              </a:ext>
            </a:extLst>
          </p:cNvPr>
          <p:cNvSpPr/>
          <p:nvPr/>
        </p:nvSpPr>
        <p:spPr>
          <a:xfrm>
            <a:off x="10167942" y="36776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F373BF57-6B42-4659-8A7A-491498D7716C}"/>
              </a:ext>
            </a:extLst>
          </p:cNvPr>
          <p:cNvSpPr/>
          <p:nvPr/>
        </p:nvSpPr>
        <p:spPr>
          <a:xfrm>
            <a:off x="10537062" y="36776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6154E3E9-B103-40BB-BCF4-29DDA44093E2}"/>
              </a:ext>
            </a:extLst>
          </p:cNvPr>
          <p:cNvSpPr/>
          <p:nvPr/>
        </p:nvSpPr>
        <p:spPr>
          <a:xfrm>
            <a:off x="10167942" y="44269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B3E92768-CE23-49DB-982C-B550B05B518F}"/>
              </a:ext>
            </a:extLst>
          </p:cNvPr>
          <p:cNvSpPr/>
          <p:nvPr/>
        </p:nvSpPr>
        <p:spPr>
          <a:xfrm>
            <a:off x="10167942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3B7961D1-D8A7-44F5-8CF1-C9803D2FEA5C}"/>
              </a:ext>
            </a:extLst>
          </p:cNvPr>
          <p:cNvSpPr/>
          <p:nvPr/>
        </p:nvSpPr>
        <p:spPr>
          <a:xfrm>
            <a:off x="10537062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3715271A-603F-4A8E-8CF7-CCB80CDA55A3}"/>
              </a:ext>
            </a:extLst>
          </p:cNvPr>
          <p:cNvSpPr/>
          <p:nvPr/>
        </p:nvSpPr>
        <p:spPr>
          <a:xfrm>
            <a:off x="10901971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2B39E4F-414C-4681-91D7-5D37FAADAD12}"/>
              </a:ext>
            </a:extLst>
          </p:cNvPr>
          <p:cNvSpPr/>
          <p:nvPr/>
        </p:nvSpPr>
        <p:spPr>
          <a:xfrm>
            <a:off x="9426186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17335708-A4E3-4A06-8E66-32BAE3E7BB35}"/>
              </a:ext>
            </a:extLst>
          </p:cNvPr>
          <p:cNvSpPr/>
          <p:nvPr/>
        </p:nvSpPr>
        <p:spPr>
          <a:xfrm>
            <a:off x="9080822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98CE64B-B45F-46D9-9A01-2DCDF0E07AD1}"/>
              </a:ext>
            </a:extLst>
          </p:cNvPr>
          <p:cNvSpPr/>
          <p:nvPr/>
        </p:nvSpPr>
        <p:spPr>
          <a:xfrm>
            <a:off x="8737126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83D663AE-F18E-47B5-A726-377D94477E95}"/>
              </a:ext>
            </a:extLst>
          </p:cNvPr>
          <p:cNvSpPr/>
          <p:nvPr/>
        </p:nvSpPr>
        <p:spPr>
          <a:xfrm>
            <a:off x="10901971" y="274922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976A183-9093-4981-B9F3-89EB92E9DB45}"/>
              </a:ext>
            </a:extLst>
          </p:cNvPr>
          <p:cNvSpPr/>
          <p:nvPr/>
        </p:nvSpPr>
        <p:spPr>
          <a:xfrm>
            <a:off x="10537062" y="276303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D1F3AEF9-18CA-45E9-B178-4D986E8A5A82}"/>
              </a:ext>
            </a:extLst>
          </p:cNvPr>
          <p:cNvSpPr/>
          <p:nvPr/>
        </p:nvSpPr>
        <p:spPr>
          <a:xfrm>
            <a:off x="8738718" y="568900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EC804DC4-4E89-4C1E-92EC-B7BFA5604E4F}"/>
              </a:ext>
            </a:extLst>
          </p:cNvPr>
          <p:cNvSpPr/>
          <p:nvPr/>
        </p:nvSpPr>
        <p:spPr>
          <a:xfrm>
            <a:off x="9095588" y="568900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012B565C-0F2C-4A56-B6C6-4BF5C44E75D0}"/>
              </a:ext>
            </a:extLst>
          </p:cNvPr>
          <p:cNvSpPr/>
          <p:nvPr/>
        </p:nvSpPr>
        <p:spPr>
          <a:xfrm>
            <a:off x="9426186" y="568985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E84040A0-81DD-49B7-8F33-0CEDA1B39BE1}"/>
              </a:ext>
            </a:extLst>
          </p:cNvPr>
          <p:cNvSpPr/>
          <p:nvPr/>
        </p:nvSpPr>
        <p:spPr>
          <a:xfrm>
            <a:off x="10167942" y="5689000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5C82C952-5364-4FB2-BFEF-FCDE027618AE}"/>
              </a:ext>
            </a:extLst>
          </p:cNvPr>
          <p:cNvSpPr/>
          <p:nvPr/>
        </p:nvSpPr>
        <p:spPr>
          <a:xfrm>
            <a:off x="10531508" y="568472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B8B1B550-55B1-4EF5-807D-8915108596AF}"/>
              </a:ext>
            </a:extLst>
          </p:cNvPr>
          <p:cNvSpPr/>
          <p:nvPr/>
        </p:nvSpPr>
        <p:spPr>
          <a:xfrm>
            <a:off x="10901971" y="568472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93AD7988-8E6E-41D6-B450-8D1FE2F7D6F6}"/>
              </a:ext>
            </a:extLst>
          </p:cNvPr>
          <p:cNvSpPr/>
          <p:nvPr/>
        </p:nvSpPr>
        <p:spPr>
          <a:xfrm>
            <a:off x="10167942" y="5995508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6A7EBAD6-1FF4-42E0-A044-20B3B17D74FF}"/>
              </a:ext>
            </a:extLst>
          </p:cNvPr>
          <p:cNvSpPr/>
          <p:nvPr/>
        </p:nvSpPr>
        <p:spPr>
          <a:xfrm>
            <a:off x="6844928" y="27632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780AB792-CA60-4928-BA17-4E5F5EA6D6EC}"/>
              </a:ext>
            </a:extLst>
          </p:cNvPr>
          <p:cNvSpPr/>
          <p:nvPr/>
        </p:nvSpPr>
        <p:spPr>
          <a:xfrm>
            <a:off x="6843260" y="245677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D68FBD25-245B-435E-AC2D-90B995314799}"/>
              </a:ext>
            </a:extLst>
          </p:cNvPr>
          <p:cNvSpPr/>
          <p:nvPr/>
        </p:nvSpPr>
        <p:spPr>
          <a:xfrm>
            <a:off x="6845672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8BC7571B-D6B4-41A1-BB05-24252CB1DEF6}"/>
              </a:ext>
            </a:extLst>
          </p:cNvPr>
          <p:cNvSpPr/>
          <p:nvPr/>
        </p:nvSpPr>
        <p:spPr>
          <a:xfrm>
            <a:off x="6843582" y="535788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4792FB24-4F91-4C8A-B21F-32BB86B14864}"/>
              </a:ext>
            </a:extLst>
          </p:cNvPr>
          <p:cNvSpPr/>
          <p:nvPr/>
        </p:nvSpPr>
        <p:spPr>
          <a:xfrm>
            <a:off x="6843260" y="569129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EEADDBE9-BF51-44C7-8A2A-9D27D67F7C14}"/>
              </a:ext>
            </a:extLst>
          </p:cNvPr>
          <p:cNvSpPr/>
          <p:nvPr/>
        </p:nvSpPr>
        <p:spPr>
          <a:xfrm>
            <a:off x="6843260" y="5997807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2F40685D-2D35-49FC-BBF3-74A8C9DCD7CC}"/>
              </a:ext>
            </a:extLst>
          </p:cNvPr>
          <p:cNvSpPr/>
          <p:nvPr/>
        </p:nvSpPr>
        <p:spPr>
          <a:xfrm>
            <a:off x="6843260" y="6272565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97C607FE-05A3-4096-9C76-00896E2D8840}"/>
              </a:ext>
            </a:extLst>
          </p:cNvPr>
          <p:cNvSpPr/>
          <p:nvPr/>
        </p:nvSpPr>
        <p:spPr>
          <a:xfrm>
            <a:off x="7249238" y="276327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3F56EE6-0920-450B-8363-969F90E8E4BB}"/>
              </a:ext>
            </a:extLst>
          </p:cNvPr>
          <p:cNvSpPr/>
          <p:nvPr/>
        </p:nvSpPr>
        <p:spPr>
          <a:xfrm>
            <a:off x="7247570" y="2456771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66379413-D94A-4EF4-BFEE-630AB1F5E30A}"/>
              </a:ext>
            </a:extLst>
          </p:cNvPr>
          <p:cNvSpPr/>
          <p:nvPr/>
        </p:nvSpPr>
        <p:spPr>
          <a:xfrm>
            <a:off x="7249982" y="495021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BE17E977-AC2C-4C56-9404-8CAD5C41AE91}"/>
              </a:ext>
            </a:extLst>
          </p:cNvPr>
          <p:cNvSpPr/>
          <p:nvPr/>
        </p:nvSpPr>
        <p:spPr>
          <a:xfrm>
            <a:off x="7247892" y="535788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F20EC8AB-FF8B-4D6E-81B1-BC124A4EB7AB}"/>
              </a:ext>
            </a:extLst>
          </p:cNvPr>
          <p:cNvSpPr/>
          <p:nvPr/>
        </p:nvSpPr>
        <p:spPr>
          <a:xfrm>
            <a:off x="7247570" y="5691299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D615043E-3F59-437E-ABB1-76C3BBF282C0}"/>
              </a:ext>
            </a:extLst>
          </p:cNvPr>
          <p:cNvSpPr/>
          <p:nvPr/>
        </p:nvSpPr>
        <p:spPr>
          <a:xfrm>
            <a:off x="7247570" y="5997807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1327D566-79A4-4AB2-9129-DDE9F4A678F1}"/>
              </a:ext>
            </a:extLst>
          </p:cNvPr>
          <p:cNvSpPr/>
          <p:nvPr/>
        </p:nvSpPr>
        <p:spPr>
          <a:xfrm>
            <a:off x="7247570" y="6272565"/>
            <a:ext cx="91440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761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1250</TotalTime>
  <Words>1866</Words>
  <Application>Microsoft Office PowerPoint</Application>
  <PresentationFormat>Panorámica</PresentationFormat>
  <Paragraphs>2297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5" baseType="lpstr">
      <vt:lpstr>SimSun</vt:lpstr>
      <vt:lpstr>Arial</vt:lpstr>
      <vt:lpstr>Calibri</vt:lpstr>
      <vt:lpstr>Gibson</vt:lpstr>
      <vt:lpstr>Gibson Heavy</vt:lpstr>
      <vt:lpstr>Gill Sans MT</vt:lpstr>
      <vt:lpstr>Sagona Book</vt:lpstr>
      <vt:lpstr>Times New Roman</vt:lpstr>
      <vt:lpstr>Wingdings</vt:lpstr>
      <vt:lpstr>Wingdings 2</vt:lpstr>
      <vt:lpstr>Dividendo</vt:lpstr>
      <vt:lpstr>Presentación de PowerPoint</vt:lpstr>
      <vt:lpstr>INTRODUCCIÓN</vt:lpstr>
      <vt:lpstr>FUNDAMENTO LEGAL</vt:lpstr>
      <vt:lpstr>OBJETIVO GENERAL</vt:lpstr>
      <vt:lpstr>OBJETIVOS Específicos</vt:lpstr>
      <vt:lpstr>HONESTIDAD Y TRABAJO </vt:lpstr>
      <vt:lpstr>DIFUSIÓN DE OBRAS Y ACCIONES</vt:lpstr>
      <vt:lpstr>CAMPAÑAS TRANSVERSALES PROYECTADAS</vt:lpstr>
      <vt:lpstr>CAMPAÑAS TRANSVERSALES PROYECTADAS</vt:lpstr>
      <vt:lpstr>CAMPAÑAS TRANSVERSALES PROYECTADAS</vt:lpstr>
      <vt:lpstr>CAMPAÑAS TRANSVERSALES PROYECTADAS</vt:lpstr>
      <vt:lpstr>CAMPAÑAS TRANSVERSALES PROYECTADAS</vt:lpstr>
      <vt:lpstr>CAMPAÑAS TRANSVERSALES PROYECTADAS</vt:lpstr>
      <vt:lpstr>CAMPAÑAS TRANSVERSALES PROYECTADAS</vt:lpstr>
      <vt:lpstr>CAMPAÑAS TRANSVERSALES PROYECTADAS</vt:lpstr>
      <vt:lpstr>CAMPAÑAS INFORMATIVAS PROYECTADAS</vt:lpstr>
      <vt:lpstr>CAMPAÑAS INFORMATIVAS PROYECTADAS</vt:lpstr>
      <vt:lpstr>CAMPAÑAS INFORMATIVAS PROYECTADAS</vt:lpstr>
      <vt:lpstr>CAMPAÑAS INFORMATIVAS PROYECTADAS</vt:lpstr>
      <vt:lpstr>CAMPAÑAS INFORMATIVAS PROYECTADAS</vt:lpstr>
      <vt:lpstr>COMUNICADOS MENSUALES PUBLICADOS</vt:lpstr>
      <vt:lpstr>METAS MENSUALES DE REDES SOCIALES PROYECTADAS</vt:lpstr>
      <vt:lpstr>Análisis FODA </vt:lpstr>
      <vt:lpstr>IMPLEMENTACIÓN DE LA IDENTIDAD GRÁFICA DEL GOBIERNO DEL ESTADO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</dc:title>
  <dc:creator>Ghia</dc:creator>
  <cp:lastModifiedBy>DIF</cp:lastModifiedBy>
  <cp:revision>104</cp:revision>
  <cp:lastPrinted>2023-11-17T18:52:05Z</cp:lastPrinted>
  <dcterms:created xsi:type="dcterms:W3CDTF">2023-10-03T17:02:46Z</dcterms:created>
  <dcterms:modified xsi:type="dcterms:W3CDTF">2024-02-29T19:02:15Z</dcterms:modified>
</cp:coreProperties>
</file>