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61" r:id="rId3"/>
    <p:sldId id="259" r:id="rId4"/>
    <p:sldId id="260" r:id="rId5"/>
    <p:sldId id="263" r:id="rId6"/>
    <p:sldId id="264" r:id="rId7"/>
    <p:sldId id="267" r:id="rId8"/>
    <p:sldId id="268" r:id="rId9"/>
    <p:sldId id="269" r:id="rId10"/>
    <p:sldId id="270" r:id="rId11"/>
    <p:sldId id="271" r:id="rId12"/>
    <p:sldId id="272" r:id="rId13"/>
    <p:sldId id="265" r:id="rId14"/>
    <p:sldId id="278" r:id="rId15"/>
    <p:sldId id="277" r:id="rId16"/>
    <p:sldId id="276" r:id="rId17"/>
    <p:sldId id="274" r:id="rId18"/>
    <p:sldId id="266" r:id="rId19"/>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8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4660"/>
  </p:normalViewPr>
  <p:slideViewPr>
    <p:cSldViewPr snapToGrid="0">
      <p:cViewPr varScale="1">
        <p:scale>
          <a:sx n="114" d="100"/>
          <a:sy n="114" d="100"/>
        </p:scale>
        <p:origin x="64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16912F-5C8E-5AE6-753F-70AAE03E2A7E}"/>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E3ACE821-E287-70E5-13FD-6F1F3BEF3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2044A5D9-20DB-B4A5-7D2E-5FF4765E8FD3}"/>
              </a:ext>
            </a:extLst>
          </p:cNvPr>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5" name="Marcador de pie de página 4">
            <a:extLst>
              <a:ext uri="{FF2B5EF4-FFF2-40B4-BE49-F238E27FC236}">
                <a16:creationId xmlns:a16="http://schemas.microsoft.com/office/drawing/2014/main" id="{16AD75E2-17F3-E04F-5F33-CC9575F5D746}"/>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E9DF70C1-DB13-C1D4-E2F9-085E685DB992}"/>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4290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F69ED9-3510-5E43-4CE4-240DA0D6C74B}"/>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8EA8A616-2413-CE60-51AE-256D1D3F004E}"/>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D5CE6E1-E213-C04E-0DF9-2B1047B4E3B7}"/>
              </a:ext>
            </a:extLst>
          </p:cNvPr>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5" name="Marcador de pie de página 4">
            <a:extLst>
              <a:ext uri="{FF2B5EF4-FFF2-40B4-BE49-F238E27FC236}">
                <a16:creationId xmlns:a16="http://schemas.microsoft.com/office/drawing/2014/main" id="{F1F4B3F8-8C03-D496-69E9-62D3F5680CCA}"/>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0B400626-B276-1AFD-881C-A0340A42C1C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2991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338BA22-7FF1-757C-F2A8-C57590DB0E64}"/>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BA31756D-33CF-6112-F8C0-F3027FE94475}"/>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10F9F1E-ED14-A770-9D1D-EB0421CB3150}"/>
              </a:ext>
            </a:extLst>
          </p:cNvPr>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5" name="Marcador de pie de página 4">
            <a:extLst>
              <a:ext uri="{FF2B5EF4-FFF2-40B4-BE49-F238E27FC236}">
                <a16:creationId xmlns:a16="http://schemas.microsoft.com/office/drawing/2014/main" id="{42B9CF4C-28AD-7AAF-D7B7-EEA9219176CE}"/>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9875981A-490E-B472-3EC4-E22AC2D0E2E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24634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686589-C46B-ECA4-CF46-AABE1DE729B4}"/>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FC09B12F-EFDA-9CB4-3BA5-BB2378A2588E}"/>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872B418-7F7C-690D-CF65-8F2CE2E98889}"/>
              </a:ext>
            </a:extLst>
          </p:cNvPr>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5" name="Marcador de pie de página 4">
            <a:extLst>
              <a:ext uri="{FF2B5EF4-FFF2-40B4-BE49-F238E27FC236}">
                <a16:creationId xmlns:a16="http://schemas.microsoft.com/office/drawing/2014/main" id="{C49B9EE6-3389-7F12-AB8E-C7982AB0A8DB}"/>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3030E8D9-C47E-4860-0C37-B16A125B11A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7336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FDA1E-B909-467A-A196-69CD045F981C}"/>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3E81A98C-CA05-0885-CD74-68AFAD5404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5E918CCA-F1DC-01CB-DC0A-ACC4EC177818}"/>
              </a:ext>
            </a:extLst>
          </p:cNvPr>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5" name="Marcador de pie de página 4">
            <a:extLst>
              <a:ext uri="{FF2B5EF4-FFF2-40B4-BE49-F238E27FC236}">
                <a16:creationId xmlns:a16="http://schemas.microsoft.com/office/drawing/2014/main" id="{43D58F73-CBAB-535C-73CC-5B3066DD9FEB}"/>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1956745A-D7EC-DCAB-03C0-D83387D096E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1946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7340C4-260B-CE35-968A-DDCBA37C3ABF}"/>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742C33D-6881-CBFE-B1D5-DAEF7993368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7C7D9F96-7263-A433-4368-68B5659D870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469A19C7-1090-B87F-1DDC-7AD4B65DB76B}"/>
              </a:ext>
            </a:extLst>
          </p:cNvPr>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6" name="Marcador de pie de página 5">
            <a:extLst>
              <a:ext uri="{FF2B5EF4-FFF2-40B4-BE49-F238E27FC236}">
                <a16:creationId xmlns:a16="http://schemas.microsoft.com/office/drawing/2014/main" id="{A0E11694-F5A3-82BD-6EED-3B8447E9D40F}"/>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B30CC024-974B-0B84-5C17-45D88B5EA4D7}"/>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5821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3AD9F-92EF-F020-42C8-6D862527240D}"/>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3CD0F22-2DB4-B5AA-1BC2-8BF32BD3B0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575BD13-A0D5-F79E-3817-367CEEFC7D42}"/>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5239BD12-D092-8485-A85F-F5580E16F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E94A8462-E623-FC0C-C234-EA2F45457B3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0F043499-A50B-05E5-2F50-E335BAC3B530}"/>
              </a:ext>
            </a:extLst>
          </p:cNvPr>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8" name="Marcador de pie de página 7">
            <a:extLst>
              <a:ext uri="{FF2B5EF4-FFF2-40B4-BE49-F238E27FC236}">
                <a16:creationId xmlns:a16="http://schemas.microsoft.com/office/drawing/2014/main" id="{C5E01900-7D24-5EA1-7FAD-985A764DC610}"/>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9E0183FF-66E1-A084-BE6E-CC5EB14AA9D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04398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60D6D1-433D-D661-8206-FD3CFD45F84C}"/>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C8A87B2C-0B4D-50FB-2AB0-495394E023DE}"/>
              </a:ext>
            </a:extLst>
          </p:cNvPr>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4" name="Marcador de pie de página 3">
            <a:extLst>
              <a:ext uri="{FF2B5EF4-FFF2-40B4-BE49-F238E27FC236}">
                <a16:creationId xmlns:a16="http://schemas.microsoft.com/office/drawing/2014/main" id="{BC15B713-EB40-CE3D-50A0-AA5C29F1D269}"/>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4662DE3D-1E57-52F3-A2A6-6D57D0C2F280}"/>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1173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014E4D-D53B-22CF-62C7-B428152A40A1}"/>
              </a:ext>
            </a:extLst>
          </p:cNvPr>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3" name="Marcador de pie de página 2">
            <a:extLst>
              <a:ext uri="{FF2B5EF4-FFF2-40B4-BE49-F238E27FC236}">
                <a16:creationId xmlns:a16="http://schemas.microsoft.com/office/drawing/2014/main" id="{CF57B904-4630-B3BD-BCE0-BB90254C0F1E}"/>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EF0DBF52-1D6E-7313-3325-A7BB5173B397}"/>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5784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7E954-09BC-423E-BBE9-082F2ED5A1A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033E76E-1F21-4EA3-0FA5-02430B179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25B6B993-03DE-CB0D-FC25-61B8441A6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989CD89-90C6-7122-C925-DA39E73F5B9D}"/>
              </a:ext>
            </a:extLst>
          </p:cNvPr>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6" name="Marcador de pie de página 5">
            <a:extLst>
              <a:ext uri="{FF2B5EF4-FFF2-40B4-BE49-F238E27FC236}">
                <a16:creationId xmlns:a16="http://schemas.microsoft.com/office/drawing/2014/main" id="{29162AF5-176B-5DD9-178E-C0E1239B711B}"/>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D3686EE2-7B73-202E-F781-3AEA98CC27A2}"/>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653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8432B-A138-BD1C-010A-B2DC33C528D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DF8F7005-37F7-46CC-7340-B26630135A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801E7283-18FF-E228-EE8E-9D56677528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3D1C48D-4866-256E-9671-CCBE825AC85F}"/>
              </a:ext>
            </a:extLst>
          </p:cNvPr>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6" name="Marcador de pie de página 5">
            <a:extLst>
              <a:ext uri="{FF2B5EF4-FFF2-40B4-BE49-F238E27FC236}">
                <a16:creationId xmlns:a16="http://schemas.microsoft.com/office/drawing/2014/main" id="{CE823636-B57D-DA68-0283-66761552D756}"/>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1335664C-8916-7119-6032-5A1B100A4422}"/>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389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023346-C5E3-E320-3584-BB5D18E201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3AA07FDE-8E07-B488-F1A4-1B1ECBFA4E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991FE6A-72FF-E7ED-1B72-11018A0C65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11/28/2024</a:t>
            </a:fld>
            <a:endParaRPr lang="en-US" dirty="0"/>
          </a:p>
        </p:txBody>
      </p:sp>
      <p:sp>
        <p:nvSpPr>
          <p:cNvPr id="5" name="Marcador de pie de página 4">
            <a:extLst>
              <a:ext uri="{FF2B5EF4-FFF2-40B4-BE49-F238E27FC236}">
                <a16:creationId xmlns:a16="http://schemas.microsoft.com/office/drawing/2014/main" id="{B5FDC5C8-5F06-F2A6-97A6-DA2508704D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19B8A747-E893-56FF-698A-28359D79A2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32687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3163627"/>
            <a:ext cx="9144000" cy="1655762"/>
          </a:xfrm>
        </p:spPr>
        <p:txBody>
          <a:bodyPr>
            <a:normAutofit/>
          </a:bodyPr>
          <a:lstStyle/>
          <a:p>
            <a:pPr algn="ctr"/>
            <a:r>
              <a:rPr lang="es-MX" sz="3200" dirty="0">
                <a:solidFill>
                  <a:schemeClr val="tx1">
                    <a:lumMod val="85000"/>
                    <a:lumOff val="15000"/>
                  </a:schemeClr>
                </a:solidFill>
                <a:latin typeface="Gibson Heavy" pitchFamily="50" charset="0"/>
              </a:rPr>
              <a:t>PROGRAMA ANUAL DE COMUNICACIÓN SOCIAL D</a:t>
            </a:r>
            <a:r>
              <a:rPr lang="es-MX" sz="3200" dirty="0" smtClean="0">
                <a:solidFill>
                  <a:schemeClr val="tx1">
                    <a:lumMod val="85000"/>
                    <a:lumOff val="15000"/>
                  </a:schemeClr>
                </a:solidFill>
                <a:latin typeface="Gibson Heavy" pitchFamily="50" charset="0"/>
              </a:rPr>
              <a:t>EL  SISTEMA PARA EL DESARROLLO INTEGRAL DE LA FAMILIA MICHOACANA 2025</a:t>
            </a:r>
            <a:endParaRPr lang="es-419" sz="3200" dirty="0">
              <a:solidFill>
                <a:schemeClr val="tx1">
                  <a:lumMod val="85000"/>
                  <a:lumOff val="15000"/>
                </a:schemeClr>
              </a:solidFill>
              <a:latin typeface="Gibson Heavy" pitchFamily="50" charset="0"/>
            </a:endParaRPr>
          </a:p>
        </p:txBody>
      </p:sp>
      <p:sp>
        <p:nvSpPr>
          <p:cNvPr id="8" name="Subtítulo 2">
            <a:extLst>
              <a:ext uri="{FF2B5EF4-FFF2-40B4-BE49-F238E27FC236}">
                <a16:creationId xmlns:a16="http://schemas.microsoft.com/office/drawing/2014/main" id="{91E09162-AE68-B26F-3550-2093CBCAE76F}"/>
              </a:ext>
            </a:extLst>
          </p:cNvPr>
          <p:cNvSpPr txBox="1">
            <a:spLocks/>
          </p:cNvSpPr>
          <p:nvPr/>
        </p:nvSpPr>
        <p:spPr>
          <a:xfrm>
            <a:off x="4639220" y="5340265"/>
            <a:ext cx="2913560" cy="4496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b="1" dirty="0" smtClean="0">
                <a:solidFill>
                  <a:schemeClr val="tx1">
                    <a:lumMod val="85000"/>
                    <a:lumOff val="15000"/>
                  </a:schemeClr>
                </a:solidFill>
                <a:latin typeface="Gibson SemiBold" pitchFamily="2" charset="77"/>
              </a:rPr>
              <a:t>26 </a:t>
            </a:r>
            <a:r>
              <a:rPr lang="es-MX" b="1" dirty="0">
                <a:solidFill>
                  <a:schemeClr val="tx1">
                    <a:lumMod val="85000"/>
                    <a:lumOff val="15000"/>
                  </a:schemeClr>
                </a:solidFill>
                <a:latin typeface="Gibson SemiBold" pitchFamily="2" charset="77"/>
              </a:rPr>
              <a:t>/ </a:t>
            </a:r>
            <a:r>
              <a:rPr lang="es-MX" b="1" dirty="0" smtClean="0">
                <a:solidFill>
                  <a:schemeClr val="tx1">
                    <a:lumMod val="85000"/>
                    <a:lumOff val="15000"/>
                  </a:schemeClr>
                </a:solidFill>
                <a:latin typeface="Gibson SemiBold" pitchFamily="2" charset="77"/>
              </a:rPr>
              <a:t>11 </a:t>
            </a:r>
            <a:r>
              <a:rPr lang="es-MX" b="1" dirty="0">
                <a:solidFill>
                  <a:schemeClr val="tx1">
                    <a:lumMod val="85000"/>
                    <a:lumOff val="15000"/>
                  </a:schemeClr>
                </a:solidFill>
                <a:latin typeface="Gibson SemiBold" pitchFamily="2" charset="77"/>
              </a:rPr>
              <a:t>/ </a:t>
            </a:r>
            <a:r>
              <a:rPr lang="es-MX" b="1" dirty="0" smtClean="0">
                <a:solidFill>
                  <a:schemeClr val="tx1">
                    <a:lumMod val="85000"/>
                    <a:lumOff val="15000"/>
                  </a:schemeClr>
                </a:solidFill>
                <a:latin typeface="Gibson SemiBold" pitchFamily="2" charset="77"/>
              </a:rPr>
              <a:t>2024</a:t>
            </a:r>
            <a:endParaRPr lang="es-419" b="1" dirty="0">
              <a:solidFill>
                <a:schemeClr val="tx1">
                  <a:lumMod val="85000"/>
                  <a:lumOff val="15000"/>
                </a:schemeClr>
              </a:solidFill>
              <a:latin typeface="Gibson SemiBold" pitchFamily="2" charset="77"/>
            </a:endParaRPr>
          </a:p>
        </p:txBody>
      </p:sp>
    </p:spTree>
    <p:extLst>
      <p:ext uri="{BB962C8B-B14F-4D97-AF65-F5344CB8AC3E}">
        <p14:creationId xmlns:p14="http://schemas.microsoft.com/office/powerpoint/2010/main" val="1647185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838200" y="235145"/>
            <a:ext cx="10515600" cy="905377"/>
          </a:xfrm>
        </p:spPr>
        <p:txBody>
          <a:bodyPr>
            <a:normAutofit/>
          </a:bodyPr>
          <a:lstStyle/>
          <a:p>
            <a:pPr algn="ctr"/>
            <a:r>
              <a:rPr lang="es-419" sz="3000" dirty="0">
                <a:solidFill>
                  <a:schemeClr val="bg1"/>
                </a:solidFill>
                <a:latin typeface="Gibson Heavy" pitchFamily="50" charset="0"/>
              </a:rPr>
              <a:t>CAMPAÑAS TRANSVERSALES PROYECTADAS</a:t>
            </a:r>
          </a:p>
        </p:txBody>
      </p:sp>
      <p:graphicFrame>
        <p:nvGraphicFramePr>
          <p:cNvPr id="8" name="Tabla 7"/>
          <p:cNvGraphicFramePr>
            <a:graphicFrameLocks noGrp="1"/>
          </p:cNvGraphicFramePr>
          <p:nvPr>
            <p:extLst>
              <p:ext uri="{D42A27DB-BD31-4B8C-83A1-F6EECF244321}">
                <p14:modId xmlns:p14="http://schemas.microsoft.com/office/powerpoint/2010/main" val="928286566"/>
              </p:ext>
            </p:extLst>
          </p:nvPr>
        </p:nvGraphicFramePr>
        <p:xfrm>
          <a:off x="575894" y="2201735"/>
          <a:ext cx="11029618" cy="3755312"/>
        </p:xfrm>
        <a:graphic>
          <a:graphicData uri="http://schemas.openxmlformats.org/drawingml/2006/table">
            <a:tbl>
              <a:tblPr firstRow="1" firstCol="1" bandRow="1">
                <a:tableStyleId>{5C22544A-7EE6-4342-B048-85BDC9FD1C3A}</a:tableStyleId>
              </a:tblPr>
              <a:tblGrid>
                <a:gridCol w="521386">
                  <a:extLst>
                    <a:ext uri="{9D8B030D-6E8A-4147-A177-3AD203B41FA5}">
                      <a16:colId xmlns:a16="http://schemas.microsoft.com/office/drawing/2014/main" val="956451747"/>
                    </a:ext>
                  </a:extLst>
                </a:gridCol>
                <a:gridCol w="2621382">
                  <a:extLst>
                    <a:ext uri="{9D8B030D-6E8A-4147-A177-3AD203B41FA5}">
                      <a16:colId xmlns:a16="http://schemas.microsoft.com/office/drawing/2014/main" val="402506100"/>
                    </a:ext>
                  </a:extLst>
                </a:gridCol>
                <a:gridCol w="1167314">
                  <a:extLst>
                    <a:ext uri="{9D8B030D-6E8A-4147-A177-3AD203B41FA5}">
                      <a16:colId xmlns:a16="http://schemas.microsoft.com/office/drawing/2014/main" val="342373652"/>
                    </a:ext>
                  </a:extLst>
                </a:gridCol>
                <a:gridCol w="1825798">
                  <a:extLst>
                    <a:ext uri="{9D8B030D-6E8A-4147-A177-3AD203B41FA5}">
                      <a16:colId xmlns:a16="http://schemas.microsoft.com/office/drawing/2014/main" val="135497907"/>
                    </a:ext>
                  </a:extLst>
                </a:gridCol>
                <a:gridCol w="389104">
                  <a:extLst>
                    <a:ext uri="{9D8B030D-6E8A-4147-A177-3AD203B41FA5}">
                      <a16:colId xmlns:a16="http://schemas.microsoft.com/office/drawing/2014/main" val="2077888290"/>
                    </a:ext>
                  </a:extLst>
                </a:gridCol>
                <a:gridCol w="374139">
                  <a:extLst>
                    <a:ext uri="{9D8B030D-6E8A-4147-A177-3AD203B41FA5}">
                      <a16:colId xmlns:a16="http://schemas.microsoft.com/office/drawing/2014/main" val="2553288403"/>
                    </a:ext>
                  </a:extLst>
                </a:gridCol>
                <a:gridCol w="360300">
                  <a:extLst>
                    <a:ext uri="{9D8B030D-6E8A-4147-A177-3AD203B41FA5}">
                      <a16:colId xmlns:a16="http://schemas.microsoft.com/office/drawing/2014/main" val="136091483"/>
                    </a:ext>
                  </a:extLst>
                </a:gridCol>
                <a:gridCol w="402943">
                  <a:extLst>
                    <a:ext uri="{9D8B030D-6E8A-4147-A177-3AD203B41FA5}">
                      <a16:colId xmlns:a16="http://schemas.microsoft.com/office/drawing/2014/main" val="3392684012"/>
                    </a:ext>
                  </a:extLst>
                </a:gridCol>
                <a:gridCol w="374139">
                  <a:extLst>
                    <a:ext uri="{9D8B030D-6E8A-4147-A177-3AD203B41FA5}">
                      <a16:colId xmlns:a16="http://schemas.microsoft.com/office/drawing/2014/main" val="1714171795"/>
                    </a:ext>
                  </a:extLst>
                </a:gridCol>
                <a:gridCol w="344208">
                  <a:extLst>
                    <a:ext uri="{9D8B030D-6E8A-4147-A177-3AD203B41FA5}">
                      <a16:colId xmlns:a16="http://schemas.microsoft.com/office/drawing/2014/main" val="1785670713"/>
                    </a:ext>
                  </a:extLst>
                </a:gridCol>
                <a:gridCol w="344208">
                  <a:extLst>
                    <a:ext uri="{9D8B030D-6E8A-4147-A177-3AD203B41FA5}">
                      <a16:colId xmlns:a16="http://schemas.microsoft.com/office/drawing/2014/main" val="2291646724"/>
                    </a:ext>
                  </a:extLst>
                </a:gridCol>
                <a:gridCol w="359174">
                  <a:extLst>
                    <a:ext uri="{9D8B030D-6E8A-4147-A177-3AD203B41FA5}">
                      <a16:colId xmlns:a16="http://schemas.microsoft.com/office/drawing/2014/main" val="3772597897"/>
                    </a:ext>
                  </a:extLst>
                </a:gridCol>
                <a:gridCol w="374139">
                  <a:extLst>
                    <a:ext uri="{9D8B030D-6E8A-4147-A177-3AD203B41FA5}">
                      <a16:colId xmlns:a16="http://schemas.microsoft.com/office/drawing/2014/main" val="647519128"/>
                    </a:ext>
                  </a:extLst>
                </a:gridCol>
                <a:gridCol w="359174">
                  <a:extLst>
                    <a:ext uri="{9D8B030D-6E8A-4147-A177-3AD203B41FA5}">
                      <a16:colId xmlns:a16="http://schemas.microsoft.com/office/drawing/2014/main" val="2331346477"/>
                    </a:ext>
                  </a:extLst>
                </a:gridCol>
                <a:gridCol w="359174">
                  <a:extLst>
                    <a:ext uri="{9D8B030D-6E8A-4147-A177-3AD203B41FA5}">
                      <a16:colId xmlns:a16="http://schemas.microsoft.com/office/drawing/2014/main" val="2846546250"/>
                    </a:ext>
                  </a:extLst>
                </a:gridCol>
                <a:gridCol w="356802">
                  <a:extLst>
                    <a:ext uri="{9D8B030D-6E8A-4147-A177-3AD203B41FA5}">
                      <a16:colId xmlns:a16="http://schemas.microsoft.com/office/drawing/2014/main" val="2695154313"/>
                    </a:ext>
                  </a:extLst>
                </a:gridCol>
                <a:gridCol w="496234">
                  <a:extLst>
                    <a:ext uri="{9D8B030D-6E8A-4147-A177-3AD203B41FA5}">
                      <a16:colId xmlns:a16="http://schemas.microsoft.com/office/drawing/2014/main" val="1545172234"/>
                    </a:ext>
                  </a:extLst>
                </a:gridCol>
              </a:tblGrid>
              <a:tr h="256543">
                <a:tc>
                  <a:txBody>
                    <a:bodyPr/>
                    <a:lstStyle/>
                    <a:p>
                      <a:pPr algn="ctr">
                        <a:lnSpc>
                          <a:spcPct val="107000"/>
                        </a:lnSpc>
                        <a:spcAft>
                          <a:spcPts val="800"/>
                        </a:spcAft>
                      </a:pPr>
                      <a:r>
                        <a:rPr lang="es-ES" sz="700" dirty="0">
                          <a:effectLst/>
                          <a:latin typeface="Gibson" pitchFamily="50" charset="0"/>
                        </a:rPr>
                        <a:t>NO.</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NOMBRE DE LA ESTRATEGIA DE DIFUSIÓN</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PLATAFORMA</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META DE LA ACTIVIDAD</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ENE</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FEB</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MAR</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ABR</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MAY</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JUN</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JUL</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AGO</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SEP</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OCT</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NOV</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DIC</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TOTAL</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extLst>
                  <a:ext uri="{0D108BD9-81ED-4DB2-BD59-A6C34878D82A}">
                    <a16:rowId xmlns:a16="http://schemas.microsoft.com/office/drawing/2014/main" val="2382206453"/>
                  </a:ext>
                </a:extLst>
              </a:tr>
              <a:tr h="176926">
                <a:tc rowSpan="4">
                  <a:txBody>
                    <a:bodyPr/>
                    <a:lstStyle/>
                    <a:p>
                      <a:pPr algn="ctr">
                        <a:lnSpc>
                          <a:spcPct val="107000"/>
                        </a:lnSpc>
                        <a:spcAft>
                          <a:spcPts val="800"/>
                        </a:spcAft>
                      </a:pPr>
                      <a:r>
                        <a:rPr lang="es-ES" sz="700" dirty="0" smtClean="0">
                          <a:effectLst/>
                          <a:latin typeface="Gibson" pitchFamily="50" charset="0"/>
                        </a:rPr>
                        <a:t>5</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rowSpan="4">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s-MX" sz="700" dirty="0" smtClean="0">
                          <a:effectLst/>
                          <a:latin typeface="Gibson" pitchFamily="50" charset="0"/>
                        </a:rPr>
                        <a:t>16° PREMIO AL MERITO DE LAS PERSONAS CON DISCAPACIDAD 2025.</a:t>
                      </a: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SPOT DE RADIO</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rowSpan="4">
                  <a:txBody>
                    <a:bodyPr/>
                    <a:lstStyle/>
                    <a:p>
                      <a:pPr algn="ctr">
                        <a:lnSpc>
                          <a:spcPct val="107000"/>
                        </a:lnSpc>
                        <a:spcAft>
                          <a:spcPts val="800"/>
                        </a:spcAft>
                      </a:pPr>
                      <a:r>
                        <a:rPr lang="es-MX" sz="600" dirty="0" smtClean="0">
                          <a:effectLst/>
                          <a:latin typeface="Gibson" pitchFamily="50" charset="0"/>
                        </a:rPr>
                        <a:t>RECONOCER EL MÉRITO PROFESIONAL, ARTÍSTICO Y DE SERVICIO A LA COMUNIDAD DE LAS PERSONAS CON DISCAPACIDAD </a:t>
                      </a:r>
                    </a:p>
                    <a:p>
                      <a:pPr algn="ctr">
                        <a:lnSpc>
                          <a:spcPct val="107000"/>
                        </a:lnSpc>
                        <a:spcAft>
                          <a:spcPts val="800"/>
                        </a:spcAft>
                      </a:pPr>
                      <a:endParaRPr lang="es-MX" sz="600" dirty="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253631969"/>
                  </a:ext>
                </a:extLst>
              </a:tr>
              <a:tr h="251117">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SPOT DE TELEVISIÓN</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772095840"/>
                  </a:ext>
                </a:extLst>
              </a:tr>
              <a:tr h="176926">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ESPECTACULARES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868638270"/>
                  </a:ext>
                </a:extLst>
              </a:tr>
              <a:tr h="274235">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VIDEOS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458658302"/>
                  </a:ext>
                </a:extLst>
              </a:tr>
              <a:tr h="256543">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endParaRPr lang="es-MX" sz="7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INSERCIONES EN PRENSA</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10</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15</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smtClean="0">
                          <a:effectLst/>
                          <a:latin typeface="Gibson" pitchFamily="50" charset="0"/>
                        </a:rPr>
                        <a:t>25</a:t>
                      </a: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2829950213"/>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GIRA DE MEDIOS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9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smtClean="0">
                          <a:effectLst/>
                          <a:latin typeface="Gibson" pitchFamily="50" charset="0"/>
                        </a:rPr>
                        <a:t>1</a:t>
                      </a: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555146454"/>
                  </a:ext>
                </a:extLst>
              </a:tr>
              <a:tr h="380391">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PARTICIPACIÓN EN LA MEDIA HORA ESTATAL</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9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smtClean="0">
                          <a:effectLst/>
                          <a:latin typeface="Gibson" pitchFamily="50" charset="0"/>
                        </a:rPr>
                        <a:t>1</a:t>
                      </a: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688343981"/>
                  </a:ext>
                </a:extLst>
              </a:tr>
              <a:tr h="256543">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PANTALLAS ELECTRÓNICAS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MX" sz="6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smtClean="0">
                          <a:effectLst/>
                          <a:latin typeface="Gibson" pitchFamily="50" charset="0"/>
                        </a:rPr>
                        <a:t>3</a:t>
                      </a: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3</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2567906590"/>
                  </a:ext>
                </a:extLst>
              </a:tr>
              <a:tr h="467454">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MATERIALES EN REDES</a:t>
                      </a:r>
                      <a:r>
                        <a:rPr lang="es-ES" sz="700" baseline="0" dirty="0">
                          <a:effectLst/>
                          <a:latin typeface="Gibson" pitchFamily="50" charset="0"/>
                        </a:rPr>
                        <a:t> SOCIALES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MX" sz="6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3</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3</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6</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1526483105"/>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ES"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CARTELES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889228464"/>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VOLANTES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403763195"/>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BOLETINES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3</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6</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089187774"/>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ENTREVISTAS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1471058486"/>
                  </a:ext>
                </a:extLst>
              </a:tr>
              <a:tr h="329774">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COMUNICADOS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770320603"/>
                  </a:ext>
                </a:extLst>
              </a:tr>
            </a:tbl>
          </a:graphicData>
        </a:graphic>
      </p:graphicFrame>
      <p:sp>
        <p:nvSpPr>
          <p:cNvPr id="9" name="Rectángulo 8"/>
          <p:cNvSpPr/>
          <p:nvPr/>
        </p:nvSpPr>
        <p:spPr>
          <a:xfrm>
            <a:off x="575894" y="6515197"/>
            <a:ext cx="11029616" cy="355738"/>
          </a:xfrm>
          <a:prstGeom prst="rect">
            <a:avLst/>
          </a:prstGeom>
        </p:spPr>
        <p:txBody>
          <a:bodyPr wrap="square">
            <a:spAutoFit/>
          </a:bodyPr>
          <a:lstStyle/>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*CONSIDERAR AL MOMENTO DE REALIZAR LA SOLICITUD, ENVIAR CON ANTELACIÓN LA PROPUESTA DE DISEÑO, TEXTOS, FOTOGRAFÍAS, GRABACIONES Y LO NECESARIO PARA LA DIFUSIÓN DE LOS MATERIALES.</a:t>
            </a:r>
            <a:endParaRPr lang="es-419" sz="800" dirty="0">
              <a:solidFill>
                <a:srgbClr val="FF0000"/>
              </a:solidFill>
              <a:latin typeface="Gibson" pitchFamily="50" charset="0"/>
              <a:ea typeface="Sagona Book"/>
              <a:cs typeface="Times New Roman" panose="02020603050405020304" pitchFamily="18" charset="0"/>
            </a:endParaRPr>
          </a:p>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**CONSIDERANDO EL USO DE LAS PLATAFORMAS EN RAZÓN DE LA POBLACIÓN OBJETIVO (SEGMENTACIÓN).</a:t>
            </a:r>
            <a:endParaRPr lang="es-419" sz="800" dirty="0">
              <a:solidFill>
                <a:srgbClr val="FF0000"/>
              </a:solidFill>
              <a:effectLst/>
              <a:latin typeface="Gibson" pitchFamily="50" charset="0"/>
              <a:ea typeface="Sagona Book"/>
              <a:cs typeface="Times New Roman" panose="02020603050405020304" pitchFamily="18" charset="0"/>
            </a:endParaRPr>
          </a:p>
        </p:txBody>
      </p:sp>
    </p:spTree>
    <p:extLst>
      <p:ext uri="{BB962C8B-B14F-4D97-AF65-F5344CB8AC3E}">
        <p14:creationId xmlns:p14="http://schemas.microsoft.com/office/powerpoint/2010/main" val="2378247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838200" y="235145"/>
            <a:ext cx="10515600" cy="905377"/>
          </a:xfrm>
        </p:spPr>
        <p:txBody>
          <a:bodyPr>
            <a:normAutofit/>
          </a:bodyPr>
          <a:lstStyle/>
          <a:p>
            <a:pPr algn="ctr"/>
            <a:r>
              <a:rPr lang="es-419" sz="3000" dirty="0">
                <a:solidFill>
                  <a:schemeClr val="bg1"/>
                </a:solidFill>
                <a:latin typeface="Gibson Heavy" pitchFamily="50" charset="0"/>
              </a:rPr>
              <a:t>CAMPAÑAS TRANSVERSALES PROYECTADAS</a:t>
            </a:r>
          </a:p>
        </p:txBody>
      </p:sp>
      <p:graphicFrame>
        <p:nvGraphicFramePr>
          <p:cNvPr id="8" name="Tabla 7"/>
          <p:cNvGraphicFramePr>
            <a:graphicFrameLocks noGrp="1"/>
          </p:cNvGraphicFramePr>
          <p:nvPr>
            <p:extLst>
              <p:ext uri="{D42A27DB-BD31-4B8C-83A1-F6EECF244321}">
                <p14:modId xmlns:p14="http://schemas.microsoft.com/office/powerpoint/2010/main" val="3860312641"/>
              </p:ext>
            </p:extLst>
          </p:nvPr>
        </p:nvGraphicFramePr>
        <p:xfrm>
          <a:off x="575894" y="2201735"/>
          <a:ext cx="11029618" cy="3755312"/>
        </p:xfrm>
        <a:graphic>
          <a:graphicData uri="http://schemas.openxmlformats.org/drawingml/2006/table">
            <a:tbl>
              <a:tblPr firstRow="1" firstCol="1" bandRow="1">
                <a:tableStyleId>{5C22544A-7EE6-4342-B048-85BDC9FD1C3A}</a:tableStyleId>
              </a:tblPr>
              <a:tblGrid>
                <a:gridCol w="521386">
                  <a:extLst>
                    <a:ext uri="{9D8B030D-6E8A-4147-A177-3AD203B41FA5}">
                      <a16:colId xmlns:a16="http://schemas.microsoft.com/office/drawing/2014/main" val="956451747"/>
                    </a:ext>
                  </a:extLst>
                </a:gridCol>
                <a:gridCol w="2621382">
                  <a:extLst>
                    <a:ext uri="{9D8B030D-6E8A-4147-A177-3AD203B41FA5}">
                      <a16:colId xmlns:a16="http://schemas.microsoft.com/office/drawing/2014/main" val="402506100"/>
                    </a:ext>
                  </a:extLst>
                </a:gridCol>
                <a:gridCol w="1167314">
                  <a:extLst>
                    <a:ext uri="{9D8B030D-6E8A-4147-A177-3AD203B41FA5}">
                      <a16:colId xmlns:a16="http://schemas.microsoft.com/office/drawing/2014/main" val="342373652"/>
                    </a:ext>
                  </a:extLst>
                </a:gridCol>
                <a:gridCol w="1825798">
                  <a:extLst>
                    <a:ext uri="{9D8B030D-6E8A-4147-A177-3AD203B41FA5}">
                      <a16:colId xmlns:a16="http://schemas.microsoft.com/office/drawing/2014/main" val="135497907"/>
                    </a:ext>
                  </a:extLst>
                </a:gridCol>
                <a:gridCol w="389104">
                  <a:extLst>
                    <a:ext uri="{9D8B030D-6E8A-4147-A177-3AD203B41FA5}">
                      <a16:colId xmlns:a16="http://schemas.microsoft.com/office/drawing/2014/main" val="2077888290"/>
                    </a:ext>
                  </a:extLst>
                </a:gridCol>
                <a:gridCol w="374139">
                  <a:extLst>
                    <a:ext uri="{9D8B030D-6E8A-4147-A177-3AD203B41FA5}">
                      <a16:colId xmlns:a16="http://schemas.microsoft.com/office/drawing/2014/main" val="2553288403"/>
                    </a:ext>
                  </a:extLst>
                </a:gridCol>
                <a:gridCol w="360300">
                  <a:extLst>
                    <a:ext uri="{9D8B030D-6E8A-4147-A177-3AD203B41FA5}">
                      <a16:colId xmlns:a16="http://schemas.microsoft.com/office/drawing/2014/main" val="136091483"/>
                    </a:ext>
                  </a:extLst>
                </a:gridCol>
                <a:gridCol w="402943">
                  <a:extLst>
                    <a:ext uri="{9D8B030D-6E8A-4147-A177-3AD203B41FA5}">
                      <a16:colId xmlns:a16="http://schemas.microsoft.com/office/drawing/2014/main" val="3392684012"/>
                    </a:ext>
                  </a:extLst>
                </a:gridCol>
                <a:gridCol w="374139">
                  <a:extLst>
                    <a:ext uri="{9D8B030D-6E8A-4147-A177-3AD203B41FA5}">
                      <a16:colId xmlns:a16="http://schemas.microsoft.com/office/drawing/2014/main" val="1714171795"/>
                    </a:ext>
                  </a:extLst>
                </a:gridCol>
                <a:gridCol w="344208">
                  <a:extLst>
                    <a:ext uri="{9D8B030D-6E8A-4147-A177-3AD203B41FA5}">
                      <a16:colId xmlns:a16="http://schemas.microsoft.com/office/drawing/2014/main" val="1785670713"/>
                    </a:ext>
                  </a:extLst>
                </a:gridCol>
                <a:gridCol w="344208">
                  <a:extLst>
                    <a:ext uri="{9D8B030D-6E8A-4147-A177-3AD203B41FA5}">
                      <a16:colId xmlns:a16="http://schemas.microsoft.com/office/drawing/2014/main" val="2291646724"/>
                    </a:ext>
                  </a:extLst>
                </a:gridCol>
                <a:gridCol w="359174">
                  <a:extLst>
                    <a:ext uri="{9D8B030D-6E8A-4147-A177-3AD203B41FA5}">
                      <a16:colId xmlns:a16="http://schemas.microsoft.com/office/drawing/2014/main" val="3772597897"/>
                    </a:ext>
                  </a:extLst>
                </a:gridCol>
                <a:gridCol w="374139">
                  <a:extLst>
                    <a:ext uri="{9D8B030D-6E8A-4147-A177-3AD203B41FA5}">
                      <a16:colId xmlns:a16="http://schemas.microsoft.com/office/drawing/2014/main" val="647519128"/>
                    </a:ext>
                  </a:extLst>
                </a:gridCol>
                <a:gridCol w="359174">
                  <a:extLst>
                    <a:ext uri="{9D8B030D-6E8A-4147-A177-3AD203B41FA5}">
                      <a16:colId xmlns:a16="http://schemas.microsoft.com/office/drawing/2014/main" val="2331346477"/>
                    </a:ext>
                  </a:extLst>
                </a:gridCol>
                <a:gridCol w="359174">
                  <a:extLst>
                    <a:ext uri="{9D8B030D-6E8A-4147-A177-3AD203B41FA5}">
                      <a16:colId xmlns:a16="http://schemas.microsoft.com/office/drawing/2014/main" val="2846546250"/>
                    </a:ext>
                  </a:extLst>
                </a:gridCol>
                <a:gridCol w="344208">
                  <a:extLst>
                    <a:ext uri="{9D8B030D-6E8A-4147-A177-3AD203B41FA5}">
                      <a16:colId xmlns:a16="http://schemas.microsoft.com/office/drawing/2014/main" val="2695154313"/>
                    </a:ext>
                  </a:extLst>
                </a:gridCol>
                <a:gridCol w="508828">
                  <a:extLst>
                    <a:ext uri="{9D8B030D-6E8A-4147-A177-3AD203B41FA5}">
                      <a16:colId xmlns:a16="http://schemas.microsoft.com/office/drawing/2014/main" val="1545172234"/>
                    </a:ext>
                  </a:extLst>
                </a:gridCol>
              </a:tblGrid>
              <a:tr h="256543">
                <a:tc>
                  <a:txBody>
                    <a:bodyPr/>
                    <a:lstStyle/>
                    <a:p>
                      <a:pPr algn="ctr">
                        <a:lnSpc>
                          <a:spcPct val="107000"/>
                        </a:lnSpc>
                        <a:spcAft>
                          <a:spcPts val="800"/>
                        </a:spcAft>
                      </a:pPr>
                      <a:r>
                        <a:rPr lang="es-ES" sz="700" dirty="0">
                          <a:effectLst/>
                          <a:latin typeface="Gibson" pitchFamily="50" charset="0"/>
                        </a:rPr>
                        <a:t>NO.</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NOMBRE DE LA ESTRATEGIA DE DIFUSIÓN</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PLATAFORMA</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META DE LA ACTIVIDAD</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ENE</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FEB</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MAR</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ABR</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MAY</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JUN</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JUL</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AGO</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SEP</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OCT</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NOV</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DIC</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TOTAL</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extLst>
                  <a:ext uri="{0D108BD9-81ED-4DB2-BD59-A6C34878D82A}">
                    <a16:rowId xmlns:a16="http://schemas.microsoft.com/office/drawing/2014/main" val="2382206453"/>
                  </a:ext>
                </a:extLst>
              </a:tr>
              <a:tr h="176926">
                <a:tc rowSpan="4">
                  <a:txBody>
                    <a:bodyPr/>
                    <a:lstStyle/>
                    <a:p>
                      <a:pPr algn="ctr">
                        <a:lnSpc>
                          <a:spcPct val="107000"/>
                        </a:lnSpc>
                        <a:spcAft>
                          <a:spcPts val="800"/>
                        </a:spcAft>
                      </a:pPr>
                      <a:r>
                        <a:rPr lang="es-ES" sz="700" dirty="0" smtClean="0">
                          <a:effectLst/>
                          <a:latin typeface="Gibson" pitchFamily="50" charset="0"/>
                        </a:rPr>
                        <a:t>6</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rowSpan="4">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s-ES" sz="700" dirty="0" smtClean="0">
                          <a:effectLst/>
                          <a:latin typeface="Gibson" pitchFamily="50" charset="0"/>
                        </a:rPr>
                        <a:t> COLECTA DE JUGUETES</a:t>
                      </a:r>
                      <a:endParaRPr lang="es-419" sz="1000" dirty="0" smtClean="0">
                        <a:effectLst/>
                        <a:latin typeface="Gibson" pitchFamily="50" charset="0"/>
                        <a:ea typeface="Sagona Book"/>
                        <a:cs typeface="Times New Roman" panose="02020603050405020304" pitchFamily="18" charset="0"/>
                      </a:endParaRPr>
                    </a:p>
                    <a:p>
                      <a:pPr algn="ctr">
                        <a:lnSpc>
                          <a:spcPct val="107000"/>
                        </a:lnSpc>
                        <a:spcAft>
                          <a:spcPts val="800"/>
                        </a:spcAft>
                      </a:pPr>
                      <a:endParaRPr lang="es-ES"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SPOT DE RADIO</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rowSpan="4">
                  <a:txBody>
                    <a:bodyPr/>
                    <a:lstStyle/>
                    <a:p>
                      <a:pPr algn="ctr">
                        <a:lnSpc>
                          <a:spcPct val="107000"/>
                        </a:lnSpc>
                        <a:spcAft>
                          <a:spcPts val="800"/>
                        </a:spcAft>
                      </a:pPr>
                      <a:r>
                        <a:rPr lang="es-MX" sz="600" dirty="0" smtClean="0">
                          <a:effectLst/>
                          <a:latin typeface="Gibson" pitchFamily="50" charset="0"/>
                        </a:rPr>
                        <a:t>QUE </a:t>
                      </a:r>
                      <a:r>
                        <a:rPr lang="es-MX" sz="600" dirty="0" smtClean="0">
                          <a:effectLst/>
                          <a:latin typeface="Gibson" pitchFamily="50" charset="0"/>
                        </a:rPr>
                        <a:t>TODAS LAS NIÑAS </a:t>
                      </a:r>
                      <a:r>
                        <a:rPr lang="es-MX" sz="600" dirty="0" smtClean="0">
                          <a:effectLst/>
                          <a:latin typeface="Gibson" pitchFamily="50" charset="0"/>
                        </a:rPr>
                        <a:t>Y </a:t>
                      </a:r>
                      <a:r>
                        <a:rPr lang="es-MX" sz="600" dirty="0" smtClean="0">
                          <a:effectLst/>
                          <a:latin typeface="Gibson" pitchFamily="50" charset="0"/>
                        </a:rPr>
                        <a:t>NIÑOS PERTENECIAENTES </a:t>
                      </a:r>
                      <a:r>
                        <a:rPr lang="es-MX" sz="600" dirty="0" smtClean="0">
                          <a:effectLst/>
                          <a:latin typeface="Gibson" pitchFamily="50" charset="0"/>
                        </a:rPr>
                        <a:t>AGRUPOS </a:t>
                      </a:r>
                      <a:r>
                        <a:rPr lang="es-MX" sz="600" dirty="0" smtClean="0">
                          <a:effectLst/>
                          <a:latin typeface="Gibson" pitchFamily="50" charset="0"/>
                        </a:rPr>
                        <a:t>PRIORITARIOS CUENTEN CON UN JUGUETE.</a:t>
                      </a:r>
                    </a:p>
                    <a:p>
                      <a:pPr algn="ctr">
                        <a:lnSpc>
                          <a:spcPct val="107000"/>
                        </a:lnSpc>
                        <a:spcAft>
                          <a:spcPts val="800"/>
                        </a:spcAft>
                      </a:pPr>
                      <a:endParaRPr lang="es-MX" sz="600" dirty="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253631969"/>
                  </a:ext>
                </a:extLst>
              </a:tr>
              <a:tr h="251117">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SPOT DE TELEVISIÓN</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772095840"/>
                  </a:ext>
                </a:extLst>
              </a:tr>
              <a:tr h="176926">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ESPECTACULARES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868638270"/>
                  </a:ext>
                </a:extLst>
              </a:tr>
              <a:tr h="274235">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VIDEOS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458658302"/>
                  </a:ext>
                </a:extLst>
              </a:tr>
              <a:tr h="256543">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endParaRPr lang="es-MX" sz="7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INSERCIONES EN PRENSA</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2829950213"/>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GIRA DE MEDIOS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9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555146454"/>
                  </a:ext>
                </a:extLst>
              </a:tr>
              <a:tr h="380391">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PARTICIPACIÓN EN LA MEDIA HORA ESTATAL</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9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688343981"/>
                  </a:ext>
                </a:extLst>
              </a:tr>
              <a:tr h="256543">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PANTALLAS ELECTRÓNICAS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MX" sz="6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2567906590"/>
                  </a:ext>
                </a:extLst>
              </a:tr>
              <a:tr h="467454">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MATERIALES EN REDES</a:t>
                      </a:r>
                      <a:r>
                        <a:rPr lang="es-ES" sz="700" baseline="0" dirty="0">
                          <a:effectLst/>
                          <a:latin typeface="Gibson" pitchFamily="50" charset="0"/>
                        </a:rPr>
                        <a:t> SOCIALES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MX" sz="6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3</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4</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1526483105"/>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ES"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CARTELES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889228464"/>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VOLANTES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403763195"/>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BOLETINES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3</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089187774"/>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ENTREVISTAS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1471058486"/>
                  </a:ext>
                </a:extLst>
              </a:tr>
              <a:tr h="329774">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COMUNICADOS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770320603"/>
                  </a:ext>
                </a:extLst>
              </a:tr>
            </a:tbl>
          </a:graphicData>
        </a:graphic>
      </p:graphicFrame>
      <p:sp>
        <p:nvSpPr>
          <p:cNvPr id="9" name="Rectángulo 8"/>
          <p:cNvSpPr/>
          <p:nvPr/>
        </p:nvSpPr>
        <p:spPr>
          <a:xfrm>
            <a:off x="575894" y="6515197"/>
            <a:ext cx="11029616" cy="355738"/>
          </a:xfrm>
          <a:prstGeom prst="rect">
            <a:avLst/>
          </a:prstGeom>
        </p:spPr>
        <p:txBody>
          <a:bodyPr wrap="square">
            <a:spAutoFit/>
          </a:bodyPr>
          <a:lstStyle/>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*CONSIDERAR AL MOMENTO DE REALIZAR LA SOLICITUD, ENVIAR CON ANTELACIÓN LA PROPUESTA DE DISEÑO, TEXTOS, FOTOGRAFÍAS, GRABACIONES Y LO NECESARIO PARA LA DIFUSIÓN DE LOS MATERIALES.</a:t>
            </a:r>
            <a:endParaRPr lang="es-419" sz="800" dirty="0">
              <a:solidFill>
                <a:srgbClr val="FF0000"/>
              </a:solidFill>
              <a:latin typeface="Gibson" pitchFamily="50" charset="0"/>
              <a:ea typeface="Sagona Book"/>
              <a:cs typeface="Times New Roman" panose="02020603050405020304" pitchFamily="18" charset="0"/>
            </a:endParaRPr>
          </a:p>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**CONSIDERANDO EL USO DE LAS PLATAFORMAS EN RAZÓN DE LA POBLACIÓN OBJETIVO (SEGMENTACIÓN).</a:t>
            </a:r>
            <a:endParaRPr lang="es-419" sz="800" dirty="0">
              <a:solidFill>
                <a:srgbClr val="FF0000"/>
              </a:solidFill>
              <a:effectLst/>
              <a:latin typeface="Gibson" pitchFamily="50" charset="0"/>
              <a:ea typeface="Sagona Book"/>
              <a:cs typeface="Times New Roman" panose="02020603050405020304" pitchFamily="18" charset="0"/>
            </a:endParaRPr>
          </a:p>
        </p:txBody>
      </p:sp>
    </p:spTree>
    <p:extLst>
      <p:ext uri="{BB962C8B-B14F-4D97-AF65-F5344CB8AC3E}">
        <p14:creationId xmlns:p14="http://schemas.microsoft.com/office/powerpoint/2010/main" val="1528588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838200" y="235145"/>
            <a:ext cx="10515600" cy="905377"/>
          </a:xfrm>
        </p:spPr>
        <p:txBody>
          <a:bodyPr>
            <a:normAutofit/>
          </a:bodyPr>
          <a:lstStyle/>
          <a:p>
            <a:pPr algn="ctr"/>
            <a:r>
              <a:rPr lang="es-419" sz="3000" dirty="0">
                <a:solidFill>
                  <a:schemeClr val="bg1"/>
                </a:solidFill>
                <a:latin typeface="Gibson Heavy" pitchFamily="50" charset="0"/>
              </a:rPr>
              <a:t>CAMPAÑAS TRANSVERSALES PROYECTADAS</a:t>
            </a:r>
          </a:p>
        </p:txBody>
      </p:sp>
      <p:graphicFrame>
        <p:nvGraphicFramePr>
          <p:cNvPr id="8" name="Tabla 7"/>
          <p:cNvGraphicFramePr>
            <a:graphicFrameLocks noGrp="1"/>
          </p:cNvGraphicFramePr>
          <p:nvPr>
            <p:extLst>
              <p:ext uri="{D42A27DB-BD31-4B8C-83A1-F6EECF244321}">
                <p14:modId xmlns:p14="http://schemas.microsoft.com/office/powerpoint/2010/main" val="1457390499"/>
              </p:ext>
            </p:extLst>
          </p:nvPr>
        </p:nvGraphicFramePr>
        <p:xfrm>
          <a:off x="575894" y="2201735"/>
          <a:ext cx="11029618" cy="3755312"/>
        </p:xfrm>
        <a:graphic>
          <a:graphicData uri="http://schemas.openxmlformats.org/drawingml/2006/table">
            <a:tbl>
              <a:tblPr firstRow="1" firstCol="1" bandRow="1">
                <a:tableStyleId>{5C22544A-7EE6-4342-B048-85BDC9FD1C3A}</a:tableStyleId>
              </a:tblPr>
              <a:tblGrid>
                <a:gridCol w="521386">
                  <a:extLst>
                    <a:ext uri="{9D8B030D-6E8A-4147-A177-3AD203B41FA5}">
                      <a16:colId xmlns:a16="http://schemas.microsoft.com/office/drawing/2014/main" val="956451747"/>
                    </a:ext>
                  </a:extLst>
                </a:gridCol>
                <a:gridCol w="2621382">
                  <a:extLst>
                    <a:ext uri="{9D8B030D-6E8A-4147-A177-3AD203B41FA5}">
                      <a16:colId xmlns:a16="http://schemas.microsoft.com/office/drawing/2014/main" val="402506100"/>
                    </a:ext>
                  </a:extLst>
                </a:gridCol>
                <a:gridCol w="1167314">
                  <a:extLst>
                    <a:ext uri="{9D8B030D-6E8A-4147-A177-3AD203B41FA5}">
                      <a16:colId xmlns:a16="http://schemas.microsoft.com/office/drawing/2014/main" val="342373652"/>
                    </a:ext>
                  </a:extLst>
                </a:gridCol>
                <a:gridCol w="1825798">
                  <a:extLst>
                    <a:ext uri="{9D8B030D-6E8A-4147-A177-3AD203B41FA5}">
                      <a16:colId xmlns:a16="http://schemas.microsoft.com/office/drawing/2014/main" val="135497907"/>
                    </a:ext>
                  </a:extLst>
                </a:gridCol>
                <a:gridCol w="389104">
                  <a:extLst>
                    <a:ext uri="{9D8B030D-6E8A-4147-A177-3AD203B41FA5}">
                      <a16:colId xmlns:a16="http://schemas.microsoft.com/office/drawing/2014/main" val="2077888290"/>
                    </a:ext>
                  </a:extLst>
                </a:gridCol>
                <a:gridCol w="374139">
                  <a:extLst>
                    <a:ext uri="{9D8B030D-6E8A-4147-A177-3AD203B41FA5}">
                      <a16:colId xmlns:a16="http://schemas.microsoft.com/office/drawing/2014/main" val="2553288403"/>
                    </a:ext>
                  </a:extLst>
                </a:gridCol>
                <a:gridCol w="360300">
                  <a:extLst>
                    <a:ext uri="{9D8B030D-6E8A-4147-A177-3AD203B41FA5}">
                      <a16:colId xmlns:a16="http://schemas.microsoft.com/office/drawing/2014/main" val="136091483"/>
                    </a:ext>
                  </a:extLst>
                </a:gridCol>
                <a:gridCol w="402943">
                  <a:extLst>
                    <a:ext uri="{9D8B030D-6E8A-4147-A177-3AD203B41FA5}">
                      <a16:colId xmlns:a16="http://schemas.microsoft.com/office/drawing/2014/main" val="3392684012"/>
                    </a:ext>
                  </a:extLst>
                </a:gridCol>
                <a:gridCol w="374139">
                  <a:extLst>
                    <a:ext uri="{9D8B030D-6E8A-4147-A177-3AD203B41FA5}">
                      <a16:colId xmlns:a16="http://schemas.microsoft.com/office/drawing/2014/main" val="1714171795"/>
                    </a:ext>
                  </a:extLst>
                </a:gridCol>
                <a:gridCol w="344208">
                  <a:extLst>
                    <a:ext uri="{9D8B030D-6E8A-4147-A177-3AD203B41FA5}">
                      <a16:colId xmlns:a16="http://schemas.microsoft.com/office/drawing/2014/main" val="1785670713"/>
                    </a:ext>
                  </a:extLst>
                </a:gridCol>
                <a:gridCol w="344208">
                  <a:extLst>
                    <a:ext uri="{9D8B030D-6E8A-4147-A177-3AD203B41FA5}">
                      <a16:colId xmlns:a16="http://schemas.microsoft.com/office/drawing/2014/main" val="2291646724"/>
                    </a:ext>
                  </a:extLst>
                </a:gridCol>
                <a:gridCol w="359174">
                  <a:extLst>
                    <a:ext uri="{9D8B030D-6E8A-4147-A177-3AD203B41FA5}">
                      <a16:colId xmlns:a16="http://schemas.microsoft.com/office/drawing/2014/main" val="3772597897"/>
                    </a:ext>
                  </a:extLst>
                </a:gridCol>
                <a:gridCol w="374139">
                  <a:extLst>
                    <a:ext uri="{9D8B030D-6E8A-4147-A177-3AD203B41FA5}">
                      <a16:colId xmlns:a16="http://schemas.microsoft.com/office/drawing/2014/main" val="647519128"/>
                    </a:ext>
                  </a:extLst>
                </a:gridCol>
                <a:gridCol w="359174">
                  <a:extLst>
                    <a:ext uri="{9D8B030D-6E8A-4147-A177-3AD203B41FA5}">
                      <a16:colId xmlns:a16="http://schemas.microsoft.com/office/drawing/2014/main" val="2331346477"/>
                    </a:ext>
                  </a:extLst>
                </a:gridCol>
                <a:gridCol w="359174">
                  <a:extLst>
                    <a:ext uri="{9D8B030D-6E8A-4147-A177-3AD203B41FA5}">
                      <a16:colId xmlns:a16="http://schemas.microsoft.com/office/drawing/2014/main" val="2846546250"/>
                    </a:ext>
                  </a:extLst>
                </a:gridCol>
                <a:gridCol w="349978">
                  <a:extLst>
                    <a:ext uri="{9D8B030D-6E8A-4147-A177-3AD203B41FA5}">
                      <a16:colId xmlns:a16="http://schemas.microsoft.com/office/drawing/2014/main" val="2695154313"/>
                    </a:ext>
                  </a:extLst>
                </a:gridCol>
                <a:gridCol w="503058">
                  <a:extLst>
                    <a:ext uri="{9D8B030D-6E8A-4147-A177-3AD203B41FA5}">
                      <a16:colId xmlns:a16="http://schemas.microsoft.com/office/drawing/2014/main" val="1545172234"/>
                    </a:ext>
                  </a:extLst>
                </a:gridCol>
              </a:tblGrid>
              <a:tr h="256543">
                <a:tc>
                  <a:txBody>
                    <a:bodyPr/>
                    <a:lstStyle/>
                    <a:p>
                      <a:pPr algn="ctr">
                        <a:lnSpc>
                          <a:spcPct val="107000"/>
                        </a:lnSpc>
                        <a:spcAft>
                          <a:spcPts val="800"/>
                        </a:spcAft>
                      </a:pPr>
                      <a:r>
                        <a:rPr lang="es-ES" sz="700" dirty="0">
                          <a:effectLst/>
                          <a:latin typeface="Gibson" pitchFamily="50" charset="0"/>
                        </a:rPr>
                        <a:t>NO.</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NOMBRE DE LA ESTRATEGIA DE DIFUSIÓN</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PLATAFORMA</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META DE LA ACTIVIDAD</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ENE</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FEB</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MAR</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ABR</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MAY</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JUN</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JUL</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AGO</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SEP</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OCT</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NOV</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DIC</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TOTAL</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extLst>
                  <a:ext uri="{0D108BD9-81ED-4DB2-BD59-A6C34878D82A}">
                    <a16:rowId xmlns:a16="http://schemas.microsoft.com/office/drawing/2014/main" val="2382206453"/>
                  </a:ext>
                </a:extLst>
              </a:tr>
              <a:tr h="176926">
                <a:tc rowSpan="4">
                  <a:txBody>
                    <a:bodyPr/>
                    <a:lstStyle/>
                    <a:p>
                      <a:pPr algn="ctr">
                        <a:lnSpc>
                          <a:spcPct val="107000"/>
                        </a:lnSpc>
                        <a:spcAft>
                          <a:spcPts val="800"/>
                        </a:spcAft>
                      </a:pPr>
                      <a:r>
                        <a:rPr lang="es-419" sz="700" dirty="0" smtClean="0">
                          <a:effectLst/>
                          <a:latin typeface="Gibson" pitchFamily="50" charset="0"/>
                          <a:ea typeface="Sagona Book"/>
                          <a:cs typeface="Times New Roman" panose="02020603050405020304" pitchFamily="18" charset="0"/>
                        </a:rPr>
                        <a:t>7</a:t>
                      </a:r>
                      <a:endParaRPr lang="es-419" sz="7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rowSpan="4">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s-ES" sz="700" dirty="0" smtClean="0">
                          <a:effectLst/>
                          <a:latin typeface="Gibson" pitchFamily="50" charset="0"/>
                        </a:rPr>
                        <a:t>COLECTA DE COBIJAS</a:t>
                      </a:r>
                    </a:p>
                    <a:p>
                      <a:pPr algn="ctr">
                        <a:lnSpc>
                          <a:spcPct val="107000"/>
                        </a:lnSpc>
                        <a:spcAft>
                          <a:spcPts val="800"/>
                        </a:spcAft>
                      </a:pPr>
                      <a:endParaRPr lang="es-ES"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SPOT DE RADIO</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rowSpan="4">
                  <a:txBody>
                    <a:bodyPr/>
                    <a:lstStyle/>
                    <a:p>
                      <a:pPr algn="ctr">
                        <a:lnSpc>
                          <a:spcPct val="107000"/>
                        </a:lnSpc>
                        <a:spcAft>
                          <a:spcPts val="800"/>
                        </a:spcAft>
                      </a:pPr>
                      <a:r>
                        <a:rPr lang="es-MX" sz="600" dirty="0" smtClean="0">
                          <a:effectLst/>
                          <a:latin typeface="Gibson" pitchFamily="50" charset="0"/>
                        </a:rPr>
                        <a:t>CAMPAÑA DE COBERTURA ESTATAL YA QUE EL 80% DE LOS MUNICIPIOS SUFREN DE FRENTES FRIOS DURANTE LA TEMPORADA INVERNAL.</a:t>
                      </a:r>
                    </a:p>
                    <a:p>
                      <a:pPr algn="ctr">
                        <a:lnSpc>
                          <a:spcPct val="107000"/>
                        </a:lnSpc>
                        <a:spcAft>
                          <a:spcPts val="800"/>
                        </a:spcAft>
                      </a:pPr>
                      <a:endParaRPr lang="es-MX" sz="600" dirty="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253631969"/>
                  </a:ext>
                </a:extLst>
              </a:tr>
              <a:tr h="251117">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SPOT DE TELEVISIÓN</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772095840"/>
                  </a:ext>
                </a:extLst>
              </a:tr>
              <a:tr h="176926">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ESPECTACULARES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868638270"/>
                  </a:ext>
                </a:extLst>
              </a:tr>
              <a:tr h="274235">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VIDEOS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458658302"/>
                  </a:ext>
                </a:extLst>
              </a:tr>
              <a:tr h="256543">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endParaRPr lang="es-MX" sz="7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INSERCIONES EN PRENSA</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2829950213"/>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GIRA DE MEDIOS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9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555146454"/>
                  </a:ext>
                </a:extLst>
              </a:tr>
              <a:tr h="380391">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PARTICIPACIÓN EN LA MEDIA HORA ESTATAL</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9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688343981"/>
                  </a:ext>
                </a:extLst>
              </a:tr>
              <a:tr h="256543">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PANTALLAS ELECTRÓNICAS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MX" sz="6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2567906590"/>
                  </a:ext>
                </a:extLst>
              </a:tr>
              <a:tr h="467454">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MATERIALES EN REDES</a:t>
                      </a:r>
                      <a:r>
                        <a:rPr lang="es-ES" sz="700" baseline="0" dirty="0">
                          <a:effectLst/>
                          <a:latin typeface="Gibson" pitchFamily="50" charset="0"/>
                        </a:rPr>
                        <a:t> SOCIALES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MX" sz="6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3</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4</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1526483105"/>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ES"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CARTELES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889228464"/>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VOLANTES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403763195"/>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BOLETINES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4</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6</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089187774"/>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ENTREVISTAS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1471058486"/>
                  </a:ext>
                </a:extLst>
              </a:tr>
              <a:tr h="329774">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COMUNICADOS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770320603"/>
                  </a:ext>
                </a:extLst>
              </a:tr>
            </a:tbl>
          </a:graphicData>
        </a:graphic>
      </p:graphicFrame>
      <p:sp>
        <p:nvSpPr>
          <p:cNvPr id="9" name="Rectángulo 8"/>
          <p:cNvSpPr/>
          <p:nvPr/>
        </p:nvSpPr>
        <p:spPr>
          <a:xfrm>
            <a:off x="575894" y="6515197"/>
            <a:ext cx="11029616" cy="355738"/>
          </a:xfrm>
          <a:prstGeom prst="rect">
            <a:avLst/>
          </a:prstGeom>
        </p:spPr>
        <p:txBody>
          <a:bodyPr wrap="square">
            <a:spAutoFit/>
          </a:bodyPr>
          <a:lstStyle/>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*CONSIDERAR AL MOMENTO DE REALIZAR LA SOLICITUD, ENVIAR CON ANTELACIÓN LA PROPUESTA DE DISEÑO, TEXTOS, FOTOGRAFÍAS, GRABACIONES Y LO NECESARIO PARA LA DIFUSIÓN DE LOS MATERIALES.</a:t>
            </a:r>
            <a:endParaRPr lang="es-419" sz="800" dirty="0">
              <a:solidFill>
                <a:srgbClr val="FF0000"/>
              </a:solidFill>
              <a:latin typeface="Gibson" pitchFamily="50" charset="0"/>
              <a:ea typeface="Sagona Book"/>
              <a:cs typeface="Times New Roman" panose="02020603050405020304" pitchFamily="18" charset="0"/>
            </a:endParaRPr>
          </a:p>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**CONSIDERANDO EL USO DE LAS PLATAFORMAS EN RAZÓN DE LA POBLACIÓN OBJETIVO (SEGMENTACIÓN).</a:t>
            </a:r>
            <a:endParaRPr lang="es-419" sz="800" dirty="0">
              <a:solidFill>
                <a:srgbClr val="FF0000"/>
              </a:solidFill>
              <a:effectLst/>
              <a:latin typeface="Gibson" pitchFamily="50" charset="0"/>
              <a:ea typeface="Sagona Book"/>
              <a:cs typeface="Times New Roman" panose="02020603050405020304" pitchFamily="18" charset="0"/>
            </a:endParaRPr>
          </a:p>
        </p:txBody>
      </p:sp>
    </p:spTree>
    <p:extLst>
      <p:ext uri="{BB962C8B-B14F-4D97-AF65-F5344CB8AC3E}">
        <p14:creationId xmlns:p14="http://schemas.microsoft.com/office/powerpoint/2010/main" val="437973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3072"/>
            <a:ext cx="10515600" cy="823070"/>
          </a:xfrm>
        </p:spPr>
        <p:txBody>
          <a:bodyPr>
            <a:normAutofit/>
          </a:bodyPr>
          <a:lstStyle/>
          <a:p>
            <a:pPr algn="ctr"/>
            <a:r>
              <a:rPr lang="es-419" sz="3000" dirty="0">
                <a:solidFill>
                  <a:schemeClr val="bg1"/>
                </a:solidFill>
                <a:latin typeface="Gibson Heavy" pitchFamily="50" charset="0"/>
              </a:rPr>
              <a:t>CAMPAÑAS INFORMATIVAS PROYECTADAS</a:t>
            </a:r>
          </a:p>
        </p:txBody>
      </p:sp>
      <p:graphicFrame>
        <p:nvGraphicFramePr>
          <p:cNvPr id="4" name="Tabla 3"/>
          <p:cNvGraphicFramePr>
            <a:graphicFrameLocks noGrp="1"/>
          </p:cNvGraphicFramePr>
          <p:nvPr>
            <p:extLst>
              <p:ext uri="{D42A27DB-BD31-4B8C-83A1-F6EECF244321}">
                <p14:modId xmlns:p14="http://schemas.microsoft.com/office/powerpoint/2010/main" val="1008340996"/>
              </p:ext>
            </p:extLst>
          </p:nvPr>
        </p:nvGraphicFramePr>
        <p:xfrm>
          <a:off x="575892" y="1857881"/>
          <a:ext cx="11029617" cy="4015711"/>
        </p:xfrm>
        <a:graphic>
          <a:graphicData uri="http://schemas.openxmlformats.org/drawingml/2006/table">
            <a:tbl>
              <a:tblPr firstRow="1" firstCol="1" bandRow="1">
                <a:tableStyleId>{5C22544A-7EE6-4342-B048-85BDC9FD1C3A}</a:tableStyleId>
              </a:tblPr>
              <a:tblGrid>
                <a:gridCol w="436982">
                  <a:extLst>
                    <a:ext uri="{9D8B030D-6E8A-4147-A177-3AD203B41FA5}">
                      <a16:colId xmlns:a16="http://schemas.microsoft.com/office/drawing/2014/main" val="785014531"/>
                    </a:ext>
                  </a:extLst>
                </a:gridCol>
                <a:gridCol w="2561574">
                  <a:extLst>
                    <a:ext uri="{9D8B030D-6E8A-4147-A177-3AD203B41FA5}">
                      <a16:colId xmlns:a16="http://schemas.microsoft.com/office/drawing/2014/main" val="1075399492"/>
                    </a:ext>
                  </a:extLst>
                </a:gridCol>
                <a:gridCol w="1127551">
                  <a:extLst>
                    <a:ext uri="{9D8B030D-6E8A-4147-A177-3AD203B41FA5}">
                      <a16:colId xmlns:a16="http://schemas.microsoft.com/office/drawing/2014/main" val="571039951"/>
                    </a:ext>
                  </a:extLst>
                </a:gridCol>
                <a:gridCol w="1774982">
                  <a:extLst>
                    <a:ext uri="{9D8B030D-6E8A-4147-A177-3AD203B41FA5}">
                      <a16:colId xmlns:a16="http://schemas.microsoft.com/office/drawing/2014/main" val="411377044"/>
                    </a:ext>
                  </a:extLst>
                </a:gridCol>
                <a:gridCol w="378276">
                  <a:extLst>
                    <a:ext uri="{9D8B030D-6E8A-4147-A177-3AD203B41FA5}">
                      <a16:colId xmlns:a16="http://schemas.microsoft.com/office/drawing/2014/main" val="952132309"/>
                    </a:ext>
                  </a:extLst>
                </a:gridCol>
                <a:gridCol w="378276">
                  <a:extLst>
                    <a:ext uri="{9D8B030D-6E8A-4147-A177-3AD203B41FA5}">
                      <a16:colId xmlns:a16="http://schemas.microsoft.com/office/drawing/2014/main" val="3024571269"/>
                    </a:ext>
                  </a:extLst>
                </a:gridCol>
                <a:gridCol w="378276">
                  <a:extLst>
                    <a:ext uri="{9D8B030D-6E8A-4147-A177-3AD203B41FA5}">
                      <a16:colId xmlns:a16="http://schemas.microsoft.com/office/drawing/2014/main" val="2592593720"/>
                    </a:ext>
                  </a:extLst>
                </a:gridCol>
                <a:gridCol w="363725">
                  <a:extLst>
                    <a:ext uri="{9D8B030D-6E8A-4147-A177-3AD203B41FA5}">
                      <a16:colId xmlns:a16="http://schemas.microsoft.com/office/drawing/2014/main" val="619265578"/>
                    </a:ext>
                  </a:extLst>
                </a:gridCol>
                <a:gridCol w="363725">
                  <a:extLst>
                    <a:ext uri="{9D8B030D-6E8A-4147-A177-3AD203B41FA5}">
                      <a16:colId xmlns:a16="http://schemas.microsoft.com/office/drawing/2014/main" val="2667786153"/>
                    </a:ext>
                  </a:extLst>
                </a:gridCol>
                <a:gridCol w="334627">
                  <a:extLst>
                    <a:ext uri="{9D8B030D-6E8A-4147-A177-3AD203B41FA5}">
                      <a16:colId xmlns:a16="http://schemas.microsoft.com/office/drawing/2014/main" val="1234317361"/>
                    </a:ext>
                  </a:extLst>
                </a:gridCol>
                <a:gridCol w="419739">
                  <a:extLst>
                    <a:ext uri="{9D8B030D-6E8A-4147-A177-3AD203B41FA5}">
                      <a16:colId xmlns:a16="http://schemas.microsoft.com/office/drawing/2014/main" val="2921868633"/>
                    </a:ext>
                  </a:extLst>
                </a:gridCol>
                <a:gridCol w="419739">
                  <a:extLst>
                    <a:ext uri="{9D8B030D-6E8A-4147-A177-3AD203B41FA5}">
                      <a16:colId xmlns:a16="http://schemas.microsoft.com/office/drawing/2014/main" val="805907774"/>
                    </a:ext>
                  </a:extLst>
                </a:gridCol>
                <a:gridCol w="349177">
                  <a:extLst>
                    <a:ext uri="{9D8B030D-6E8A-4147-A177-3AD203B41FA5}">
                      <a16:colId xmlns:a16="http://schemas.microsoft.com/office/drawing/2014/main" val="929169328"/>
                    </a:ext>
                  </a:extLst>
                </a:gridCol>
                <a:gridCol w="376818">
                  <a:extLst>
                    <a:ext uri="{9D8B030D-6E8A-4147-A177-3AD203B41FA5}">
                      <a16:colId xmlns:a16="http://schemas.microsoft.com/office/drawing/2014/main" val="34334943"/>
                    </a:ext>
                  </a:extLst>
                </a:gridCol>
                <a:gridCol w="376818">
                  <a:extLst>
                    <a:ext uri="{9D8B030D-6E8A-4147-A177-3AD203B41FA5}">
                      <a16:colId xmlns:a16="http://schemas.microsoft.com/office/drawing/2014/main" val="3128392600"/>
                    </a:ext>
                  </a:extLst>
                </a:gridCol>
                <a:gridCol w="494666">
                  <a:extLst>
                    <a:ext uri="{9D8B030D-6E8A-4147-A177-3AD203B41FA5}">
                      <a16:colId xmlns:a16="http://schemas.microsoft.com/office/drawing/2014/main" val="3549847395"/>
                    </a:ext>
                  </a:extLst>
                </a:gridCol>
                <a:gridCol w="494666">
                  <a:extLst>
                    <a:ext uri="{9D8B030D-6E8A-4147-A177-3AD203B41FA5}">
                      <a16:colId xmlns:a16="http://schemas.microsoft.com/office/drawing/2014/main" val="3562335864"/>
                    </a:ext>
                  </a:extLst>
                </a:gridCol>
              </a:tblGrid>
              <a:tr h="287270">
                <a:tc>
                  <a:txBody>
                    <a:bodyPr/>
                    <a:lstStyle/>
                    <a:p>
                      <a:pPr algn="ctr">
                        <a:lnSpc>
                          <a:spcPct val="107000"/>
                        </a:lnSpc>
                        <a:spcAft>
                          <a:spcPts val="0"/>
                        </a:spcAft>
                      </a:pPr>
                      <a:r>
                        <a:rPr lang="es-MX" sz="700" dirty="0">
                          <a:effectLst/>
                          <a:latin typeface="Gibson" pitchFamily="50" charset="0"/>
                        </a:rPr>
                        <a:t>NO.</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NOMBRE DE LA ESTRATEGIA DE DIFUSIÓN</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 PLATAFORMA</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META DE LA ACTIVIDAD</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ENE</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FEB</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MAR</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ABR</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MAY</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JUN</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JUL</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AGO</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SEP</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OCT</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NOV</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DIC</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TOTAL</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extLst>
                  <a:ext uri="{0D108BD9-81ED-4DB2-BD59-A6C34878D82A}">
                    <a16:rowId xmlns:a16="http://schemas.microsoft.com/office/drawing/2014/main" val="4035269089"/>
                  </a:ext>
                </a:extLst>
              </a:tr>
              <a:tr h="198117">
                <a:tc rowSpan="4">
                  <a:txBody>
                    <a:bodyPr/>
                    <a:lstStyle/>
                    <a:p>
                      <a:pPr algn="ctr">
                        <a:lnSpc>
                          <a:spcPct val="107000"/>
                        </a:lnSpc>
                        <a:spcAft>
                          <a:spcPts val="0"/>
                        </a:spcAft>
                      </a:pPr>
                      <a:r>
                        <a:rPr lang="es-MX" sz="700" dirty="0">
                          <a:effectLst/>
                          <a:latin typeface="Gibson" pitchFamily="50" charset="0"/>
                        </a:rPr>
                        <a:t>1</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rowSpan="4">
                  <a:txBody>
                    <a:bodyPr/>
                    <a:lstStyle/>
                    <a:p>
                      <a:pPr algn="just">
                        <a:lnSpc>
                          <a:spcPct val="107000"/>
                        </a:lnSpc>
                        <a:spcAft>
                          <a:spcPts val="0"/>
                        </a:spcAft>
                      </a:pPr>
                      <a:r>
                        <a:rPr lang="es-MX" sz="600" dirty="0" smtClean="0">
                          <a:effectLst/>
                          <a:latin typeface="Gibson" pitchFamily="50" charset="0"/>
                        </a:rPr>
                        <a:t>NIDOS (ATENCIÓN A NIÑAS Y NIÑOS HIJOS DE PADRES JORNALEROS)</a:t>
                      </a:r>
                    </a:p>
                  </a:txBody>
                  <a:tcPr marL="40570" marR="40570" marT="0" marB="0" anchor="ctr">
                    <a:solidFill>
                      <a:schemeClr val="bg1">
                        <a:lumMod val="85000"/>
                      </a:schemeClr>
                    </a:solidFill>
                  </a:tcPr>
                </a:tc>
                <a:tc>
                  <a:txBody>
                    <a:bodyPr/>
                    <a:lstStyle/>
                    <a:p>
                      <a:pPr algn="ctr">
                        <a:lnSpc>
                          <a:spcPct val="107000"/>
                        </a:lnSpc>
                        <a:spcAft>
                          <a:spcPts val="0"/>
                        </a:spcAft>
                      </a:pPr>
                      <a:r>
                        <a:rPr lang="es-MX" sz="700" dirty="0">
                          <a:effectLst/>
                          <a:latin typeface="Gibson" pitchFamily="50" charset="0"/>
                        </a:rPr>
                        <a:t>SPOT DE RADIO</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rowSpan="4">
                  <a:txBody>
                    <a:bodyPr/>
                    <a:lstStyle/>
                    <a:p>
                      <a:pPr algn="just">
                        <a:lnSpc>
                          <a:spcPct val="107000"/>
                        </a:lnSpc>
                        <a:spcAft>
                          <a:spcPts val="0"/>
                        </a:spcAft>
                      </a:pPr>
                      <a:r>
                        <a:rPr lang="es-MX" sz="600" dirty="0" smtClean="0">
                          <a:effectLst/>
                          <a:latin typeface="Gibson" pitchFamily="50" charset="0"/>
                        </a:rPr>
                        <a:t>IMPORTANTE QUE LAS Y LOS MICHOACANOS CONOZCAN QUE EL GOBIERNO DE MICHOACÁN, TIENE EL PROGRAMA NIDOS, EN DONDE SE BRINDA ATENCIÓN INTEGRAL A NIÑAS Y NIÑOS HIJOS DE PADRES JORNALEROS. </a:t>
                      </a: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939990965"/>
                  </a:ext>
                </a:extLst>
              </a:tr>
              <a:tr h="277364">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MX" sz="700" dirty="0">
                          <a:effectLst/>
                          <a:latin typeface="Gibson" pitchFamily="50" charset="0"/>
                        </a:rPr>
                        <a:t>SPOT DE TELEVISIÓN</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vMerge="1">
                  <a:txBody>
                    <a:bodyPr/>
                    <a:lstStyle/>
                    <a:p>
                      <a:endParaRPr lang="es-419"/>
                    </a:p>
                  </a:txBody>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3021415393"/>
                  </a:ext>
                </a:extLst>
              </a:tr>
              <a:tr h="271288">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MX" sz="600" dirty="0">
                          <a:effectLst/>
                          <a:latin typeface="Gibson" pitchFamily="50" charset="0"/>
                        </a:rPr>
                        <a:t>ESPECTACULARES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vMerge="1">
                  <a:txBody>
                    <a:bodyPr/>
                    <a:lstStyle/>
                    <a:p>
                      <a:endParaRPr lang="es-419"/>
                    </a:p>
                  </a:txBody>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1413649748"/>
                  </a:ext>
                </a:extLst>
              </a:tr>
              <a:tr h="307082">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MX" sz="600" dirty="0">
                          <a:effectLst/>
                          <a:latin typeface="Gibson" pitchFamily="50" charset="0"/>
                        </a:rPr>
                        <a:t>VIDEOS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vMerge="1">
                  <a:txBody>
                    <a:bodyPr/>
                    <a:lstStyle/>
                    <a:p>
                      <a:endParaRPr lang="es-419"/>
                    </a:p>
                  </a:txBody>
                  <a:tcPr/>
                </a:tc>
                <a:tc>
                  <a:txBody>
                    <a:bodyPr/>
                    <a:lstStyle/>
                    <a:p>
                      <a:pPr algn="ctr">
                        <a:lnSpc>
                          <a:spcPct val="107000"/>
                        </a:lnSpc>
                        <a:spcAft>
                          <a:spcPts val="0"/>
                        </a:spcAft>
                      </a:pPr>
                      <a:endParaRPr lang="es-419" sz="600" dirty="0" smtClean="0">
                        <a:effectLst/>
                        <a:latin typeface="Gibson" pitchFamily="50" charset="0"/>
                        <a:ea typeface="Sagona Book"/>
                        <a:cs typeface="Times New Roman" panose="02020603050405020304" pitchFamily="18" charset="0"/>
                      </a:endParaRPr>
                    </a:p>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2282035867"/>
                  </a:ext>
                </a:extLst>
              </a:tr>
              <a:tr h="287270">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INSERCIONES EN PRENSA</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954090858"/>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a:effectLst/>
                          <a:latin typeface="Gibson" pitchFamily="50" charset="0"/>
                        </a:rPr>
                        <a:t>GIRA DE MEDIOS</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930330340"/>
                  </a:ext>
                </a:extLst>
              </a:tr>
              <a:tr h="425953">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419" sz="900" dirty="0" smtClean="0">
                        <a:effectLst/>
                        <a:latin typeface="Gibson" pitchFamily="50" charset="0"/>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PARTICIPACIÓN EN LA MEDIA HORA ESTATAL</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3814339672"/>
                  </a:ext>
                </a:extLst>
              </a:tr>
              <a:tr h="287270">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PANTALLAS ELECTRÓNICAS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2045731328"/>
                  </a:ext>
                </a:extLst>
              </a:tr>
              <a:tr h="425953">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MATERIALES EN REDES SOCIALES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12</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484185810"/>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CARTELES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926483564"/>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VOLANTES</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1232205623"/>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BOLETINES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4</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853840275"/>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a:effectLst/>
                          <a:latin typeface="Gibson" pitchFamily="50" charset="0"/>
                        </a:rPr>
                        <a:t> </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ENTREVISTAS</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1124156632"/>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COMUNICADOS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813285470"/>
                  </a:ext>
                </a:extLst>
              </a:tr>
            </a:tbl>
          </a:graphicData>
        </a:graphic>
      </p:graphicFrame>
      <p:sp>
        <p:nvSpPr>
          <p:cNvPr id="5" name="Rectángulo 4"/>
          <p:cNvSpPr/>
          <p:nvPr/>
        </p:nvSpPr>
        <p:spPr>
          <a:xfrm>
            <a:off x="575891" y="6501369"/>
            <a:ext cx="11029618" cy="237059"/>
          </a:xfrm>
          <a:prstGeom prst="rect">
            <a:avLst/>
          </a:prstGeom>
        </p:spPr>
        <p:txBody>
          <a:bodyPr wrap="square">
            <a:spAutoFit/>
          </a:bodyPr>
          <a:lstStyle/>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**CONSIDERANDO EL USO DE LAS PLATAFORMAS EN RAZÓN DE LA POBLACIÓN OBJETIVO (SEGMENTACIÓN).</a:t>
            </a:r>
            <a:endParaRPr lang="es-419" sz="800" dirty="0">
              <a:solidFill>
                <a:srgbClr val="FF0000"/>
              </a:solidFill>
              <a:effectLst/>
              <a:latin typeface="Sagona Book"/>
              <a:ea typeface="Sagona Book"/>
              <a:cs typeface="Times New Roman" panose="02020603050405020304" pitchFamily="18" charset="0"/>
            </a:endParaRPr>
          </a:p>
        </p:txBody>
      </p:sp>
    </p:spTree>
    <p:extLst>
      <p:ext uri="{BB962C8B-B14F-4D97-AF65-F5344CB8AC3E}">
        <p14:creationId xmlns:p14="http://schemas.microsoft.com/office/powerpoint/2010/main" val="1811244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3072"/>
            <a:ext cx="10515600" cy="823070"/>
          </a:xfrm>
        </p:spPr>
        <p:txBody>
          <a:bodyPr>
            <a:normAutofit/>
          </a:bodyPr>
          <a:lstStyle/>
          <a:p>
            <a:pPr algn="ctr"/>
            <a:r>
              <a:rPr lang="es-419" sz="3000" dirty="0">
                <a:solidFill>
                  <a:schemeClr val="bg1"/>
                </a:solidFill>
                <a:latin typeface="Gibson Heavy" pitchFamily="50" charset="0"/>
              </a:rPr>
              <a:t>CAMPAÑAS INFORMATIVAS PROYECTADAS</a:t>
            </a:r>
          </a:p>
        </p:txBody>
      </p:sp>
      <p:graphicFrame>
        <p:nvGraphicFramePr>
          <p:cNvPr id="4" name="Tabla 3"/>
          <p:cNvGraphicFramePr>
            <a:graphicFrameLocks noGrp="1"/>
          </p:cNvGraphicFramePr>
          <p:nvPr>
            <p:extLst>
              <p:ext uri="{D42A27DB-BD31-4B8C-83A1-F6EECF244321}">
                <p14:modId xmlns:p14="http://schemas.microsoft.com/office/powerpoint/2010/main" val="4087478899"/>
              </p:ext>
            </p:extLst>
          </p:nvPr>
        </p:nvGraphicFramePr>
        <p:xfrm>
          <a:off x="575892" y="1857881"/>
          <a:ext cx="11029617" cy="4034018"/>
        </p:xfrm>
        <a:graphic>
          <a:graphicData uri="http://schemas.openxmlformats.org/drawingml/2006/table">
            <a:tbl>
              <a:tblPr firstRow="1" firstCol="1" bandRow="1">
                <a:tableStyleId>{5C22544A-7EE6-4342-B048-85BDC9FD1C3A}</a:tableStyleId>
              </a:tblPr>
              <a:tblGrid>
                <a:gridCol w="436982">
                  <a:extLst>
                    <a:ext uri="{9D8B030D-6E8A-4147-A177-3AD203B41FA5}">
                      <a16:colId xmlns:a16="http://schemas.microsoft.com/office/drawing/2014/main" val="785014531"/>
                    </a:ext>
                  </a:extLst>
                </a:gridCol>
                <a:gridCol w="2561574">
                  <a:extLst>
                    <a:ext uri="{9D8B030D-6E8A-4147-A177-3AD203B41FA5}">
                      <a16:colId xmlns:a16="http://schemas.microsoft.com/office/drawing/2014/main" val="1075399492"/>
                    </a:ext>
                  </a:extLst>
                </a:gridCol>
                <a:gridCol w="1127551">
                  <a:extLst>
                    <a:ext uri="{9D8B030D-6E8A-4147-A177-3AD203B41FA5}">
                      <a16:colId xmlns:a16="http://schemas.microsoft.com/office/drawing/2014/main" val="571039951"/>
                    </a:ext>
                  </a:extLst>
                </a:gridCol>
                <a:gridCol w="1774982">
                  <a:extLst>
                    <a:ext uri="{9D8B030D-6E8A-4147-A177-3AD203B41FA5}">
                      <a16:colId xmlns:a16="http://schemas.microsoft.com/office/drawing/2014/main" val="411377044"/>
                    </a:ext>
                  </a:extLst>
                </a:gridCol>
                <a:gridCol w="378276">
                  <a:extLst>
                    <a:ext uri="{9D8B030D-6E8A-4147-A177-3AD203B41FA5}">
                      <a16:colId xmlns:a16="http://schemas.microsoft.com/office/drawing/2014/main" val="952132309"/>
                    </a:ext>
                  </a:extLst>
                </a:gridCol>
                <a:gridCol w="378276">
                  <a:extLst>
                    <a:ext uri="{9D8B030D-6E8A-4147-A177-3AD203B41FA5}">
                      <a16:colId xmlns:a16="http://schemas.microsoft.com/office/drawing/2014/main" val="3024571269"/>
                    </a:ext>
                  </a:extLst>
                </a:gridCol>
                <a:gridCol w="378276">
                  <a:extLst>
                    <a:ext uri="{9D8B030D-6E8A-4147-A177-3AD203B41FA5}">
                      <a16:colId xmlns:a16="http://schemas.microsoft.com/office/drawing/2014/main" val="2592593720"/>
                    </a:ext>
                  </a:extLst>
                </a:gridCol>
                <a:gridCol w="363725">
                  <a:extLst>
                    <a:ext uri="{9D8B030D-6E8A-4147-A177-3AD203B41FA5}">
                      <a16:colId xmlns:a16="http://schemas.microsoft.com/office/drawing/2014/main" val="619265578"/>
                    </a:ext>
                  </a:extLst>
                </a:gridCol>
                <a:gridCol w="363725">
                  <a:extLst>
                    <a:ext uri="{9D8B030D-6E8A-4147-A177-3AD203B41FA5}">
                      <a16:colId xmlns:a16="http://schemas.microsoft.com/office/drawing/2014/main" val="2667786153"/>
                    </a:ext>
                  </a:extLst>
                </a:gridCol>
                <a:gridCol w="334627">
                  <a:extLst>
                    <a:ext uri="{9D8B030D-6E8A-4147-A177-3AD203B41FA5}">
                      <a16:colId xmlns:a16="http://schemas.microsoft.com/office/drawing/2014/main" val="1234317361"/>
                    </a:ext>
                  </a:extLst>
                </a:gridCol>
                <a:gridCol w="419739">
                  <a:extLst>
                    <a:ext uri="{9D8B030D-6E8A-4147-A177-3AD203B41FA5}">
                      <a16:colId xmlns:a16="http://schemas.microsoft.com/office/drawing/2014/main" val="2921868633"/>
                    </a:ext>
                  </a:extLst>
                </a:gridCol>
                <a:gridCol w="419739">
                  <a:extLst>
                    <a:ext uri="{9D8B030D-6E8A-4147-A177-3AD203B41FA5}">
                      <a16:colId xmlns:a16="http://schemas.microsoft.com/office/drawing/2014/main" val="805907774"/>
                    </a:ext>
                  </a:extLst>
                </a:gridCol>
                <a:gridCol w="349177">
                  <a:extLst>
                    <a:ext uri="{9D8B030D-6E8A-4147-A177-3AD203B41FA5}">
                      <a16:colId xmlns:a16="http://schemas.microsoft.com/office/drawing/2014/main" val="929169328"/>
                    </a:ext>
                  </a:extLst>
                </a:gridCol>
                <a:gridCol w="376818">
                  <a:extLst>
                    <a:ext uri="{9D8B030D-6E8A-4147-A177-3AD203B41FA5}">
                      <a16:colId xmlns:a16="http://schemas.microsoft.com/office/drawing/2014/main" val="34334943"/>
                    </a:ext>
                  </a:extLst>
                </a:gridCol>
                <a:gridCol w="376818">
                  <a:extLst>
                    <a:ext uri="{9D8B030D-6E8A-4147-A177-3AD203B41FA5}">
                      <a16:colId xmlns:a16="http://schemas.microsoft.com/office/drawing/2014/main" val="3128392600"/>
                    </a:ext>
                  </a:extLst>
                </a:gridCol>
                <a:gridCol w="494666">
                  <a:extLst>
                    <a:ext uri="{9D8B030D-6E8A-4147-A177-3AD203B41FA5}">
                      <a16:colId xmlns:a16="http://schemas.microsoft.com/office/drawing/2014/main" val="3549847395"/>
                    </a:ext>
                  </a:extLst>
                </a:gridCol>
                <a:gridCol w="494666">
                  <a:extLst>
                    <a:ext uri="{9D8B030D-6E8A-4147-A177-3AD203B41FA5}">
                      <a16:colId xmlns:a16="http://schemas.microsoft.com/office/drawing/2014/main" val="3562335864"/>
                    </a:ext>
                  </a:extLst>
                </a:gridCol>
              </a:tblGrid>
              <a:tr h="287270">
                <a:tc>
                  <a:txBody>
                    <a:bodyPr/>
                    <a:lstStyle/>
                    <a:p>
                      <a:pPr algn="ctr">
                        <a:lnSpc>
                          <a:spcPct val="107000"/>
                        </a:lnSpc>
                        <a:spcAft>
                          <a:spcPts val="0"/>
                        </a:spcAft>
                      </a:pPr>
                      <a:r>
                        <a:rPr lang="es-MX" sz="700" dirty="0">
                          <a:effectLst/>
                          <a:latin typeface="Gibson" pitchFamily="50" charset="0"/>
                        </a:rPr>
                        <a:t>NO.</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NOMBRE DE LA ESTRATEGIA DE DIFUSIÓN</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 PLATAFORMA</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META DE LA ACTIVIDAD</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ENE</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FEB</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MAR</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ABR</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MAY</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JUN</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JUL</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AGO</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SEP</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OCT</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NOV</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DIC</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TOTAL</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extLst>
                  <a:ext uri="{0D108BD9-81ED-4DB2-BD59-A6C34878D82A}">
                    <a16:rowId xmlns:a16="http://schemas.microsoft.com/office/drawing/2014/main" val="4035269089"/>
                  </a:ext>
                </a:extLst>
              </a:tr>
              <a:tr h="198117">
                <a:tc rowSpan="4">
                  <a:txBody>
                    <a:bodyPr/>
                    <a:lstStyle/>
                    <a:p>
                      <a:pPr algn="ctr">
                        <a:lnSpc>
                          <a:spcPct val="107000"/>
                        </a:lnSpc>
                        <a:spcAft>
                          <a:spcPts val="0"/>
                        </a:spcAft>
                      </a:pPr>
                      <a:r>
                        <a:rPr lang="es-MX" sz="700" dirty="0" smtClean="0">
                          <a:effectLst/>
                          <a:latin typeface="Gibson" pitchFamily="50" charset="0"/>
                        </a:rPr>
                        <a:t>2</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rowSpan="4">
                  <a:txBody>
                    <a:bodyPr/>
                    <a:lstStyle/>
                    <a:p>
                      <a:pPr algn="just">
                        <a:lnSpc>
                          <a:spcPct val="107000"/>
                        </a:lnSpc>
                        <a:spcAft>
                          <a:spcPts val="0"/>
                        </a:spcAft>
                      </a:pPr>
                      <a:r>
                        <a:rPr lang="es-MX" sz="600" dirty="0" smtClean="0">
                          <a:effectLst/>
                          <a:latin typeface="Gibson" pitchFamily="50" charset="0"/>
                        </a:rPr>
                        <a:t> ATENCIÓN EN MATERIA DE REHABILITACIÓN Y DISCAPACIDAD</a:t>
                      </a:r>
                    </a:p>
                  </a:txBody>
                  <a:tcPr marL="40570" marR="40570" marT="0" marB="0" anchor="ctr">
                    <a:solidFill>
                      <a:schemeClr val="bg1">
                        <a:lumMod val="85000"/>
                      </a:schemeClr>
                    </a:solidFill>
                  </a:tcPr>
                </a:tc>
                <a:tc>
                  <a:txBody>
                    <a:bodyPr/>
                    <a:lstStyle/>
                    <a:p>
                      <a:pPr algn="ctr">
                        <a:lnSpc>
                          <a:spcPct val="107000"/>
                        </a:lnSpc>
                        <a:spcAft>
                          <a:spcPts val="0"/>
                        </a:spcAft>
                      </a:pPr>
                      <a:r>
                        <a:rPr lang="es-MX" sz="700" dirty="0">
                          <a:effectLst/>
                          <a:latin typeface="Gibson" pitchFamily="50" charset="0"/>
                        </a:rPr>
                        <a:t>SPOT DE RADIO</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rowSpan="4">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MX" sz="600" dirty="0" smtClean="0">
                          <a:effectLst/>
                          <a:latin typeface="Gibson" pitchFamily="50" charset="0"/>
                        </a:rPr>
                        <a:t> IMPORTANTE DAR A CONOCER A LAS Y LOS MICHOACANOS, LOS SERVICIOS QUE BRINDA EL CREE Y LAS UBR EN LOS MUNICIPIOS DEL ESTADO, A LAS PERSONAS QUE REQUIERAN DE ALGUNA REHABILITACIÓN.</a:t>
                      </a:r>
                    </a:p>
                    <a:p>
                      <a:pPr algn="just">
                        <a:lnSpc>
                          <a:spcPct val="107000"/>
                        </a:lnSpc>
                        <a:spcAft>
                          <a:spcPts val="0"/>
                        </a:spcAft>
                      </a:pP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939990965"/>
                  </a:ext>
                </a:extLst>
              </a:tr>
              <a:tr h="277364">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MX" sz="700" dirty="0">
                          <a:effectLst/>
                          <a:latin typeface="Gibson" pitchFamily="50" charset="0"/>
                        </a:rPr>
                        <a:t>SPOT DE TELEVISIÓN</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vMerge="1">
                  <a:txBody>
                    <a:bodyPr/>
                    <a:lstStyle/>
                    <a:p>
                      <a:endParaRPr lang="es-419"/>
                    </a:p>
                  </a:txBody>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3021415393"/>
                  </a:ext>
                </a:extLst>
              </a:tr>
              <a:tr h="271288">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MX" sz="600" dirty="0">
                          <a:effectLst/>
                          <a:latin typeface="Gibson" pitchFamily="50" charset="0"/>
                        </a:rPr>
                        <a:t>ESPECTACULARES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vMerge="1">
                  <a:txBody>
                    <a:bodyPr/>
                    <a:lstStyle/>
                    <a:p>
                      <a:endParaRPr lang="es-419"/>
                    </a:p>
                  </a:txBody>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1413649748"/>
                  </a:ext>
                </a:extLst>
              </a:tr>
              <a:tr h="307082">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MX" sz="600" dirty="0">
                          <a:effectLst/>
                          <a:latin typeface="Gibson" pitchFamily="50" charset="0"/>
                        </a:rPr>
                        <a:t>VIDEOS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vMerge="1">
                  <a:txBody>
                    <a:bodyPr/>
                    <a:lstStyle/>
                    <a:p>
                      <a:endParaRPr lang="es-419"/>
                    </a:p>
                  </a:txBody>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2282035867"/>
                  </a:ext>
                </a:extLst>
              </a:tr>
              <a:tr h="287270">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smtClean="0">
                          <a:effectLst/>
                          <a:latin typeface="Gibson" pitchFamily="50" charset="0"/>
                        </a:rPr>
                        <a:t>.</a:t>
                      </a: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INSERCIONES EN PRENSA</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954090858"/>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a:effectLst/>
                          <a:latin typeface="Gibson" pitchFamily="50" charset="0"/>
                        </a:rPr>
                        <a:t>GIRA DE MEDIOS</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930330340"/>
                  </a:ext>
                </a:extLst>
              </a:tr>
              <a:tr h="425953">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419" sz="900" dirty="0" smtClean="0">
                        <a:effectLst/>
                        <a:latin typeface="Gibson" pitchFamily="50" charset="0"/>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PARTICIPACIÓN EN LA MEDIA HORA ESTATAL</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3814339672"/>
                  </a:ext>
                </a:extLst>
              </a:tr>
              <a:tr h="287270">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PANTALLAS ELECTRÓNICAS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2045731328"/>
                  </a:ext>
                </a:extLst>
              </a:tr>
              <a:tr h="444260">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MATERIALES EN REDES SOCIALES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12</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484185810"/>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CARTELES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926483564"/>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VOLANTES</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1232205623"/>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BOLETINES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12</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853840275"/>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a:effectLst/>
                          <a:latin typeface="Gibson" pitchFamily="50" charset="0"/>
                        </a:rPr>
                        <a:t> </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ENTREVISTAS</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1124156632"/>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COMUNICADOS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813285470"/>
                  </a:ext>
                </a:extLst>
              </a:tr>
            </a:tbl>
          </a:graphicData>
        </a:graphic>
      </p:graphicFrame>
      <p:sp>
        <p:nvSpPr>
          <p:cNvPr id="5" name="Rectángulo 4"/>
          <p:cNvSpPr/>
          <p:nvPr/>
        </p:nvSpPr>
        <p:spPr>
          <a:xfrm>
            <a:off x="575891" y="6501369"/>
            <a:ext cx="11029618" cy="237059"/>
          </a:xfrm>
          <a:prstGeom prst="rect">
            <a:avLst/>
          </a:prstGeom>
        </p:spPr>
        <p:txBody>
          <a:bodyPr wrap="square">
            <a:spAutoFit/>
          </a:bodyPr>
          <a:lstStyle/>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**CONSIDERANDO EL USO DE LAS PLATAFORMAS EN RAZÓN DE LA POBLACIÓN OBJETIVO (SEGMENTACIÓN).</a:t>
            </a:r>
            <a:endParaRPr lang="es-419" sz="800" dirty="0">
              <a:solidFill>
                <a:srgbClr val="FF0000"/>
              </a:solidFill>
              <a:effectLst/>
              <a:latin typeface="Sagona Book"/>
              <a:ea typeface="Sagona Book"/>
              <a:cs typeface="Times New Roman" panose="02020603050405020304" pitchFamily="18" charset="0"/>
            </a:endParaRPr>
          </a:p>
        </p:txBody>
      </p:sp>
    </p:spTree>
    <p:extLst>
      <p:ext uri="{BB962C8B-B14F-4D97-AF65-F5344CB8AC3E}">
        <p14:creationId xmlns:p14="http://schemas.microsoft.com/office/powerpoint/2010/main" val="2855394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3072"/>
            <a:ext cx="10515600" cy="823070"/>
          </a:xfrm>
        </p:spPr>
        <p:txBody>
          <a:bodyPr>
            <a:normAutofit/>
          </a:bodyPr>
          <a:lstStyle/>
          <a:p>
            <a:pPr algn="ctr"/>
            <a:r>
              <a:rPr lang="es-419" sz="3000" dirty="0">
                <a:solidFill>
                  <a:schemeClr val="bg1"/>
                </a:solidFill>
                <a:latin typeface="Gibson Heavy" pitchFamily="50" charset="0"/>
              </a:rPr>
              <a:t>CAMPAÑAS INFORMATIVAS PROYECTADAS</a:t>
            </a:r>
          </a:p>
        </p:txBody>
      </p:sp>
      <p:graphicFrame>
        <p:nvGraphicFramePr>
          <p:cNvPr id="4" name="Tabla 3"/>
          <p:cNvGraphicFramePr>
            <a:graphicFrameLocks noGrp="1"/>
          </p:cNvGraphicFramePr>
          <p:nvPr>
            <p:extLst>
              <p:ext uri="{D42A27DB-BD31-4B8C-83A1-F6EECF244321}">
                <p14:modId xmlns:p14="http://schemas.microsoft.com/office/powerpoint/2010/main" val="2063798256"/>
              </p:ext>
            </p:extLst>
          </p:nvPr>
        </p:nvGraphicFramePr>
        <p:xfrm>
          <a:off x="575892" y="1857881"/>
          <a:ext cx="11029617" cy="4015711"/>
        </p:xfrm>
        <a:graphic>
          <a:graphicData uri="http://schemas.openxmlformats.org/drawingml/2006/table">
            <a:tbl>
              <a:tblPr firstRow="1" firstCol="1" bandRow="1">
                <a:tableStyleId>{5C22544A-7EE6-4342-B048-85BDC9FD1C3A}</a:tableStyleId>
              </a:tblPr>
              <a:tblGrid>
                <a:gridCol w="436982">
                  <a:extLst>
                    <a:ext uri="{9D8B030D-6E8A-4147-A177-3AD203B41FA5}">
                      <a16:colId xmlns:a16="http://schemas.microsoft.com/office/drawing/2014/main" val="785014531"/>
                    </a:ext>
                  </a:extLst>
                </a:gridCol>
                <a:gridCol w="2561574">
                  <a:extLst>
                    <a:ext uri="{9D8B030D-6E8A-4147-A177-3AD203B41FA5}">
                      <a16:colId xmlns:a16="http://schemas.microsoft.com/office/drawing/2014/main" val="1075399492"/>
                    </a:ext>
                  </a:extLst>
                </a:gridCol>
                <a:gridCol w="1127551">
                  <a:extLst>
                    <a:ext uri="{9D8B030D-6E8A-4147-A177-3AD203B41FA5}">
                      <a16:colId xmlns:a16="http://schemas.microsoft.com/office/drawing/2014/main" val="571039951"/>
                    </a:ext>
                  </a:extLst>
                </a:gridCol>
                <a:gridCol w="1774982">
                  <a:extLst>
                    <a:ext uri="{9D8B030D-6E8A-4147-A177-3AD203B41FA5}">
                      <a16:colId xmlns:a16="http://schemas.microsoft.com/office/drawing/2014/main" val="411377044"/>
                    </a:ext>
                  </a:extLst>
                </a:gridCol>
                <a:gridCol w="378276">
                  <a:extLst>
                    <a:ext uri="{9D8B030D-6E8A-4147-A177-3AD203B41FA5}">
                      <a16:colId xmlns:a16="http://schemas.microsoft.com/office/drawing/2014/main" val="952132309"/>
                    </a:ext>
                  </a:extLst>
                </a:gridCol>
                <a:gridCol w="378276">
                  <a:extLst>
                    <a:ext uri="{9D8B030D-6E8A-4147-A177-3AD203B41FA5}">
                      <a16:colId xmlns:a16="http://schemas.microsoft.com/office/drawing/2014/main" val="3024571269"/>
                    </a:ext>
                  </a:extLst>
                </a:gridCol>
                <a:gridCol w="378276">
                  <a:extLst>
                    <a:ext uri="{9D8B030D-6E8A-4147-A177-3AD203B41FA5}">
                      <a16:colId xmlns:a16="http://schemas.microsoft.com/office/drawing/2014/main" val="2592593720"/>
                    </a:ext>
                  </a:extLst>
                </a:gridCol>
                <a:gridCol w="363725">
                  <a:extLst>
                    <a:ext uri="{9D8B030D-6E8A-4147-A177-3AD203B41FA5}">
                      <a16:colId xmlns:a16="http://schemas.microsoft.com/office/drawing/2014/main" val="619265578"/>
                    </a:ext>
                  </a:extLst>
                </a:gridCol>
                <a:gridCol w="363725">
                  <a:extLst>
                    <a:ext uri="{9D8B030D-6E8A-4147-A177-3AD203B41FA5}">
                      <a16:colId xmlns:a16="http://schemas.microsoft.com/office/drawing/2014/main" val="2667786153"/>
                    </a:ext>
                  </a:extLst>
                </a:gridCol>
                <a:gridCol w="334627">
                  <a:extLst>
                    <a:ext uri="{9D8B030D-6E8A-4147-A177-3AD203B41FA5}">
                      <a16:colId xmlns:a16="http://schemas.microsoft.com/office/drawing/2014/main" val="1234317361"/>
                    </a:ext>
                  </a:extLst>
                </a:gridCol>
                <a:gridCol w="419739">
                  <a:extLst>
                    <a:ext uri="{9D8B030D-6E8A-4147-A177-3AD203B41FA5}">
                      <a16:colId xmlns:a16="http://schemas.microsoft.com/office/drawing/2014/main" val="2921868633"/>
                    </a:ext>
                  </a:extLst>
                </a:gridCol>
                <a:gridCol w="419739">
                  <a:extLst>
                    <a:ext uri="{9D8B030D-6E8A-4147-A177-3AD203B41FA5}">
                      <a16:colId xmlns:a16="http://schemas.microsoft.com/office/drawing/2014/main" val="805907774"/>
                    </a:ext>
                  </a:extLst>
                </a:gridCol>
                <a:gridCol w="349177">
                  <a:extLst>
                    <a:ext uri="{9D8B030D-6E8A-4147-A177-3AD203B41FA5}">
                      <a16:colId xmlns:a16="http://schemas.microsoft.com/office/drawing/2014/main" val="929169328"/>
                    </a:ext>
                  </a:extLst>
                </a:gridCol>
                <a:gridCol w="376818">
                  <a:extLst>
                    <a:ext uri="{9D8B030D-6E8A-4147-A177-3AD203B41FA5}">
                      <a16:colId xmlns:a16="http://schemas.microsoft.com/office/drawing/2014/main" val="34334943"/>
                    </a:ext>
                  </a:extLst>
                </a:gridCol>
                <a:gridCol w="376818">
                  <a:extLst>
                    <a:ext uri="{9D8B030D-6E8A-4147-A177-3AD203B41FA5}">
                      <a16:colId xmlns:a16="http://schemas.microsoft.com/office/drawing/2014/main" val="3128392600"/>
                    </a:ext>
                  </a:extLst>
                </a:gridCol>
                <a:gridCol w="494666">
                  <a:extLst>
                    <a:ext uri="{9D8B030D-6E8A-4147-A177-3AD203B41FA5}">
                      <a16:colId xmlns:a16="http://schemas.microsoft.com/office/drawing/2014/main" val="3549847395"/>
                    </a:ext>
                  </a:extLst>
                </a:gridCol>
                <a:gridCol w="494666">
                  <a:extLst>
                    <a:ext uri="{9D8B030D-6E8A-4147-A177-3AD203B41FA5}">
                      <a16:colId xmlns:a16="http://schemas.microsoft.com/office/drawing/2014/main" val="3562335864"/>
                    </a:ext>
                  </a:extLst>
                </a:gridCol>
              </a:tblGrid>
              <a:tr h="287270">
                <a:tc>
                  <a:txBody>
                    <a:bodyPr/>
                    <a:lstStyle/>
                    <a:p>
                      <a:pPr algn="ctr">
                        <a:lnSpc>
                          <a:spcPct val="107000"/>
                        </a:lnSpc>
                        <a:spcAft>
                          <a:spcPts val="0"/>
                        </a:spcAft>
                      </a:pPr>
                      <a:r>
                        <a:rPr lang="es-MX" sz="700" dirty="0">
                          <a:effectLst/>
                          <a:latin typeface="Gibson" pitchFamily="50" charset="0"/>
                        </a:rPr>
                        <a:t>NO.</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NOMBRE DE LA ESTRATEGIA DE DIFUSIÓN</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 PLATAFORMA</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META DE LA ACTIVIDAD</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ENE</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FEB</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MAR</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ABR</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MAY</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JUN</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JUL</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AGO</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SEP</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OCT</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NOV</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DIC</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TOTAL</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extLst>
                  <a:ext uri="{0D108BD9-81ED-4DB2-BD59-A6C34878D82A}">
                    <a16:rowId xmlns:a16="http://schemas.microsoft.com/office/drawing/2014/main" val="4035269089"/>
                  </a:ext>
                </a:extLst>
              </a:tr>
              <a:tr h="198117">
                <a:tc rowSpan="4">
                  <a:txBody>
                    <a:bodyPr/>
                    <a:lstStyle/>
                    <a:p>
                      <a:pPr algn="ctr">
                        <a:lnSpc>
                          <a:spcPct val="107000"/>
                        </a:lnSpc>
                        <a:spcAft>
                          <a:spcPts val="0"/>
                        </a:spcAft>
                      </a:pPr>
                      <a:r>
                        <a:rPr lang="es-419" sz="700" dirty="0" smtClean="0">
                          <a:effectLst/>
                          <a:latin typeface="Gibson" pitchFamily="50" charset="0"/>
                          <a:ea typeface="Sagona Book"/>
                          <a:cs typeface="Times New Roman" panose="02020603050405020304" pitchFamily="18" charset="0"/>
                        </a:rPr>
                        <a:t>3</a:t>
                      </a:r>
                      <a:endParaRPr lang="es-419" sz="7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rowSpan="4">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MX" sz="600" dirty="0" smtClean="0">
                          <a:effectLst/>
                          <a:latin typeface="Gibson" pitchFamily="50" charset="0"/>
                        </a:rPr>
                        <a:t>FORTALECIMIENTO FAMILIAR Y PROMOCIÓN DE LOS DERECHOS DE LA INFANCIA. </a:t>
                      </a:r>
                      <a:endParaRPr lang="es-419" sz="900" dirty="0" smtClean="0">
                        <a:effectLst/>
                        <a:latin typeface="Gibson" pitchFamily="50" charset="0"/>
                        <a:ea typeface="Sagona Book"/>
                        <a:cs typeface="Times New Roman" panose="02020603050405020304" pitchFamily="18" charset="0"/>
                      </a:endParaRPr>
                    </a:p>
                    <a:p>
                      <a:pPr algn="just">
                        <a:lnSpc>
                          <a:spcPct val="107000"/>
                        </a:lnSpc>
                        <a:spcAft>
                          <a:spcPts val="0"/>
                        </a:spcAft>
                      </a:pP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700" dirty="0">
                          <a:effectLst/>
                          <a:latin typeface="Gibson" pitchFamily="50" charset="0"/>
                        </a:rPr>
                        <a:t>SPOT DE RADIO</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rowSpan="4">
                  <a:txBody>
                    <a:bodyPr/>
                    <a:lstStyle/>
                    <a:p>
                      <a:pPr algn="ctr">
                        <a:lnSpc>
                          <a:spcPct val="107000"/>
                        </a:lnSpc>
                        <a:spcAft>
                          <a:spcPts val="0"/>
                        </a:spcAft>
                      </a:pPr>
                      <a:r>
                        <a:rPr lang="es-MX" sz="600" dirty="0" smtClean="0">
                          <a:effectLst/>
                          <a:latin typeface="Gibson" pitchFamily="50" charset="0"/>
                        </a:rPr>
                        <a:t>IMPORTANTE  INFORMAR A LAS Y LOS MICHOACANOS SOBRE LOS PROCESOS DE: </a:t>
                      </a:r>
                    </a:p>
                    <a:p>
                      <a:pPr algn="ctr">
                        <a:lnSpc>
                          <a:spcPct val="107000"/>
                        </a:lnSpc>
                        <a:spcAft>
                          <a:spcPts val="0"/>
                        </a:spcAft>
                      </a:pPr>
                      <a:r>
                        <a:rPr lang="es-MX" sz="600" dirty="0" smtClean="0">
                          <a:effectLst/>
                          <a:latin typeface="Gibson" pitchFamily="50" charset="0"/>
                        </a:rPr>
                        <a:t>ADOPCIÓN Y ACOGIMIENTO </a:t>
                      </a:r>
                      <a:endParaRPr lang="es-419" sz="900" dirty="0" smtClean="0">
                        <a:effectLst/>
                        <a:latin typeface="Gibson" pitchFamily="50" charset="0"/>
                        <a:ea typeface="Sagona Book"/>
                        <a:cs typeface="Times New Roman" panose="02020603050405020304" pitchFamily="18" charset="0"/>
                      </a:endParaRPr>
                    </a:p>
                    <a:p>
                      <a:pPr algn="just">
                        <a:lnSpc>
                          <a:spcPct val="107000"/>
                        </a:lnSpc>
                        <a:spcAft>
                          <a:spcPts val="0"/>
                        </a:spcAft>
                      </a:pP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939990965"/>
                  </a:ext>
                </a:extLst>
              </a:tr>
              <a:tr h="277364">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MX" sz="700" dirty="0">
                          <a:effectLst/>
                          <a:latin typeface="Gibson" pitchFamily="50" charset="0"/>
                        </a:rPr>
                        <a:t>SPOT DE TELEVISIÓN</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vMerge="1">
                  <a:txBody>
                    <a:bodyPr/>
                    <a:lstStyle/>
                    <a:p>
                      <a:endParaRPr lang="es-419"/>
                    </a:p>
                  </a:txBody>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3021415393"/>
                  </a:ext>
                </a:extLst>
              </a:tr>
              <a:tr h="271288">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MX" sz="600" dirty="0">
                          <a:effectLst/>
                          <a:latin typeface="Gibson" pitchFamily="50" charset="0"/>
                        </a:rPr>
                        <a:t>ESPECTACULARES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vMerge="1">
                  <a:txBody>
                    <a:bodyPr/>
                    <a:lstStyle/>
                    <a:p>
                      <a:endParaRPr lang="es-419"/>
                    </a:p>
                  </a:txBody>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1413649748"/>
                  </a:ext>
                </a:extLst>
              </a:tr>
              <a:tr h="307082">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MX" sz="600" dirty="0">
                          <a:effectLst/>
                          <a:latin typeface="Gibson" pitchFamily="50" charset="0"/>
                        </a:rPr>
                        <a:t>VIDEOS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vMerge="1">
                  <a:txBody>
                    <a:bodyPr/>
                    <a:lstStyle/>
                    <a:p>
                      <a:endParaRPr lang="es-419"/>
                    </a:p>
                  </a:txBody>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2282035867"/>
                  </a:ext>
                </a:extLst>
              </a:tr>
              <a:tr h="287270">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INSERCIONES EN PRENSA</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954090858"/>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a:effectLst/>
                          <a:latin typeface="Gibson" pitchFamily="50" charset="0"/>
                        </a:rPr>
                        <a:t>GIRA DE MEDIOS</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930330340"/>
                  </a:ext>
                </a:extLst>
              </a:tr>
              <a:tr h="425953">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419" sz="900" dirty="0" smtClean="0">
                        <a:effectLst/>
                        <a:latin typeface="Gibson" pitchFamily="50" charset="0"/>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PARTICIPACIÓN EN LA MEDIA HORA ESTATAL</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3814339672"/>
                  </a:ext>
                </a:extLst>
              </a:tr>
              <a:tr h="287270">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PANTALLAS ELECTRÓNICAS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2045731328"/>
                  </a:ext>
                </a:extLst>
              </a:tr>
              <a:tr h="425953">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MATERIALES EN REDES SOCIALES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12</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484185810"/>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CARTELES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926483564"/>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VOLANTES</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1232205623"/>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BOLETINES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6</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853840275"/>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a:effectLst/>
                          <a:latin typeface="Gibson" pitchFamily="50" charset="0"/>
                        </a:rPr>
                        <a:t> </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ENTREVISTAS</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1124156632"/>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COMUNICADOS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813285470"/>
                  </a:ext>
                </a:extLst>
              </a:tr>
            </a:tbl>
          </a:graphicData>
        </a:graphic>
      </p:graphicFrame>
      <p:sp>
        <p:nvSpPr>
          <p:cNvPr id="5" name="Rectángulo 4"/>
          <p:cNvSpPr/>
          <p:nvPr/>
        </p:nvSpPr>
        <p:spPr>
          <a:xfrm>
            <a:off x="575891" y="6501369"/>
            <a:ext cx="11029618" cy="237059"/>
          </a:xfrm>
          <a:prstGeom prst="rect">
            <a:avLst/>
          </a:prstGeom>
        </p:spPr>
        <p:txBody>
          <a:bodyPr wrap="square">
            <a:spAutoFit/>
          </a:bodyPr>
          <a:lstStyle/>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**CONSIDERANDO EL USO DE LAS PLATAFORMAS EN RAZÓN DE LA POBLACIÓN OBJETIVO (SEGMENTACIÓN).</a:t>
            </a:r>
            <a:endParaRPr lang="es-419" sz="800" dirty="0">
              <a:solidFill>
                <a:srgbClr val="FF0000"/>
              </a:solidFill>
              <a:effectLst/>
              <a:latin typeface="Sagona Book"/>
              <a:ea typeface="Sagona Book"/>
              <a:cs typeface="Times New Roman" panose="02020603050405020304" pitchFamily="18" charset="0"/>
            </a:endParaRPr>
          </a:p>
        </p:txBody>
      </p:sp>
    </p:spTree>
    <p:extLst>
      <p:ext uri="{BB962C8B-B14F-4D97-AF65-F5344CB8AC3E}">
        <p14:creationId xmlns:p14="http://schemas.microsoft.com/office/powerpoint/2010/main" val="520643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3072"/>
            <a:ext cx="10515600" cy="823070"/>
          </a:xfrm>
        </p:spPr>
        <p:txBody>
          <a:bodyPr>
            <a:normAutofit/>
          </a:bodyPr>
          <a:lstStyle/>
          <a:p>
            <a:pPr algn="ctr"/>
            <a:r>
              <a:rPr lang="es-419" sz="3000" dirty="0">
                <a:solidFill>
                  <a:schemeClr val="bg1"/>
                </a:solidFill>
                <a:latin typeface="Gibson Heavy" pitchFamily="50" charset="0"/>
              </a:rPr>
              <a:t>CAMPAÑAS INFORMATIVAS PROYECTADAS</a:t>
            </a:r>
          </a:p>
        </p:txBody>
      </p:sp>
      <p:graphicFrame>
        <p:nvGraphicFramePr>
          <p:cNvPr id="4" name="Tabla 3"/>
          <p:cNvGraphicFramePr>
            <a:graphicFrameLocks noGrp="1"/>
          </p:cNvGraphicFramePr>
          <p:nvPr>
            <p:extLst>
              <p:ext uri="{D42A27DB-BD31-4B8C-83A1-F6EECF244321}">
                <p14:modId xmlns:p14="http://schemas.microsoft.com/office/powerpoint/2010/main" val="4224155643"/>
              </p:ext>
            </p:extLst>
          </p:nvPr>
        </p:nvGraphicFramePr>
        <p:xfrm>
          <a:off x="575892" y="1857881"/>
          <a:ext cx="11029617" cy="4015711"/>
        </p:xfrm>
        <a:graphic>
          <a:graphicData uri="http://schemas.openxmlformats.org/drawingml/2006/table">
            <a:tbl>
              <a:tblPr firstRow="1" firstCol="1" bandRow="1">
                <a:tableStyleId>{5C22544A-7EE6-4342-B048-85BDC9FD1C3A}</a:tableStyleId>
              </a:tblPr>
              <a:tblGrid>
                <a:gridCol w="436982">
                  <a:extLst>
                    <a:ext uri="{9D8B030D-6E8A-4147-A177-3AD203B41FA5}">
                      <a16:colId xmlns:a16="http://schemas.microsoft.com/office/drawing/2014/main" val="785014531"/>
                    </a:ext>
                  </a:extLst>
                </a:gridCol>
                <a:gridCol w="2561574">
                  <a:extLst>
                    <a:ext uri="{9D8B030D-6E8A-4147-A177-3AD203B41FA5}">
                      <a16:colId xmlns:a16="http://schemas.microsoft.com/office/drawing/2014/main" val="1075399492"/>
                    </a:ext>
                  </a:extLst>
                </a:gridCol>
                <a:gridCol w="1127551">
                  <a:extLst>
                    <a:ext uri="{9D8B030D-6E8A-4147-A177-3AD203B41FA5}">
                      <a16:colId xmlns:a16="http://schemas.microsoft.com/office/drawing/2014/main" val="571039951"/>
                    </a:ext>
                  </a:extLst>
                </a:gridCol>
                <a:gridCol w="1774982">
                  <a:extLst>
                    <a:ext uri="{9D8B030D-6E8A-4147-A177-3AD203B41FA5}">
                      <a16:colId xmlns:a16="http://schemas.microsoft.com/office/drawing/2014/main" val="411377044"/>
                    </a:ext>
                  </a:extLst>
                </a:gridCol>
                <a:gridCol w="378276">
                  <a:extLst>
                    <a:ext uri="{9D8B030D-6E8A-4147-A177-3AD203B41FA5}">
                      <a16:colId xmlns:a16="http://schemas.microsoft.com/office/drawing/2014/main" val="952132309"/>
                    </a:ext>
                  </a:extLst>
                </a:gridCol>
                <a:gridCol w="378276">
                  <a:extLst>
                    <a:ext uri="{9D8B030D-6E8A-4147-A177-3AD203B41FA5}">
                      <a16:colId xmlns:a16="http://schemas.microsoft.com/office/drawing/2014/main" val="3024571269"/>
                    </a:ext>
                  </a:extLst>
                </a:gridCol>
                <a:gridCol w="378276">
                  <a:extLst>
                    <a:ext uri="{9D8B030D-6E8A-4147-A177-3AD203B41FA5}">
                      <a16:colId xmlns:a16="http://schemas.microsoft.com/office/drawing/2014/main" val="2592593720"/>
                    </a:ext>
                  </a:extLst>
                </a:gridCol>
                <a:gridCol w="363725">
                  <a:extLst>
                    <a:ext uri="{9D8B030D-6E8A-4147-A177-3AD203B41FA5}">
                      <a16:colId xmlns:a16="http://schemas.microsoft.com/office/drawing/2014/main" val="619265578"/>
                    </a:ext>
                  </a:extLst>
                </a:gridCol>
                <a:gridCol w="363725">
                  <a:extLst>
                    <a:ext uri="{9D8B030D-6E8A-4147-A177-3AD203B41FA5}">
                      <a16:colId xmlns:a16="http://schemas.microsoft.com/office/drawing/2014/main" val="2667786153"/>
                    </a:ext>
                  </a:extLst>
                </a:gridCol>
                <a:gridCol w="334627">
                  <a:extLst>
                    <a:ext uri="{9D8B030D-6E8A-4147-A177-3AD203B41FA5}">
                      <a16:colId xmlns:a16="http://schemas.microsoft.com/office/drawing/2014/main" val="1234317361"/>
                    </a:ext>
                  </a:extLst>
                </a:gridCol>
                <a:gridCol w="419739">
                  <a:extLst>
                    <a:ext uri="{9D8B030D-6E8A-4147-A177-3AD203B41FA5}">
                      <a16:colId xmlns:a16="http://schemas.microsoft.com/office/drawing/2014/main" val="2921868633"/>
                    </a:ext>
                  </a:extLst>
                </a:gridCol>
                <a:gridCol w="419739">
                  <a:extLst>
                    <a:ext uri="{9D8B030D-6E8A-4147-A177-3AD203B41FA5}">
                      <a16:colId xmlns:a16="http://schemas.microsoft.com/office/drawing/2014/main" val="805907774"/>
                    </a:ext>
                  </a:extLst>
                </a:gridCol>
                <a:gridCol w="349177">
                  <a:extLst>
                    <a:ext uri="{9D8B030D-6E8A-4147-A177-3AD203B41FA5}">
                      <a16:colId xmlns:a16="http://schemas.microsoft.com/office/drawing/2014/main" val="929169328"/>
                    </a:ext>
                  </a:extLst>
                </a:gridCol>
                <a:gridCol w="376818">
                  <a:extLst>
                    <a:ext uri="{9D8B030D-6E8A-4147-A177-3AD203B41FA5}">
                      <a16:colId xmlns:a16="http://schemas.microsoft.com/office/drawing/2014/main" val="34334943"/>
                    </a:ext>
                  </a:extLst>
                </a:gridCol>
                <a:gridCol w="376818">
                  <a:extLst>
                    <a:ext uri="{9D8B030D-6E8A-4147-A177-3AD203B41FA5}">
                      <a16:colId xmlns:a16="http://schemas.microsoft.com/office/drawing/2014/main" val="3128392600"/>
                    </a:ext>
                  </a:extLst>
                </a:gridCol>
                <a:gridCol w="494666">
                  <a:extLst>
                    <a:ext uri="{9D8B030D-6E8A-4147-A177-3AD203B41FA5}">
                      <a16:colId xmlns:a16="http://schemas.microsoft.com/office/drawing/2014/main" val="3549847395"/>
                    </a:ext>
                  </a:extLst>
                </a:gridCol>
                <a:gridCol w="494666">
                  <a:extLst>
                    <a:ext uri="{9D8B030D-6E8A-4147-A177-3AD203B41FA5}">
                      <a16:colId xmlns:a16="http://schemas.microsoft.com/office/drawing/2014/main" val="3562335864"/>
                    </a:ext>
                  </a:extLst>
                </a:gridCol>
              </a:tblGrid>
              <a:tr h="287270">
                <a:tc>
                  <a:txBody>
                    <a:bodyPr/>
                    <a:lstStyle/>
                    <a:p>
                      <a:pPr algn="ctr">
                        <a:lnSpc>
                          <a:spcPct val="107000"/>
                        </a:lnSpc>
                        <a:spcAft>
                          <a:spcPts val="0"/>
                        </a:spcAft>
                      </a:pPr>
                      <a:r>
                        <a:rPr lang="es-MX" sz="700" dirty="0">
                          <a:effectLst/>
                          <a:latin typeface="Gibson" pitchFamily="50" charset="0"/>
                        </a:rPr>
                        <a:t>NO.</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NOMBRE DE LA ESTRATEGIA DE DIFUSIÓN</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 PLATAFORMA</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META DE LA ACTIVIDAD</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ENE</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FEB</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MAR</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ABR</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MAY</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JUN</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JUL</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AGO</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SEP</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OCT</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NOV</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DIC</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TOTAL</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extLst>
                  <a:ext uri="{0D108BD9-81ED-4DB2-BD59-A6C34878D82A}">
                    <a16:rowId xmlns:a16="http://schemas.microsoft.com/office/drawing/2014/main" val="4035269089"/>
                  </a:ext>
                </a:extLst>
              </a:tr>
              <a:tr h="198117">
                <a:tc rowSpan="4">
                  <a:txBody>
                    <a:bodyPr/>
                    <a:lstStyle/>
                    <a:p>
                      <a:pPr algn="ctr">
                        <a:lnSpc>
                          <a:spcPct val="107000"/>
                        </a:lnSpc>
                        <a:spcAft>
                          <a:spcPts val="0"/>
                        </a:spcAft>
                      </a:pPr>
                      <a:r>
                        <a:rPr lang="es-419" sz="700" dirty="0" smtClean="0">
                          <a:effectLst/>
                          <a:latin typeface="Gibson" pitchFamily="50" charset="0"/>
                          <a:ea typeface="Sagona Book"/>
                          <a:cs typeface="Times New Roman" panose="02020603050405020304" pitchFamily="18" charset="0"/>
                        </a:rPr>
                        <a:t>4</a:t>
                      </a:r>
                      <a:endParaRPr lang="es-419" sz="7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rowSpan="4">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s-MX" sz="600" dirty="0" smtClean="0">
                          <a:effectLst/>
                          <a:latin typeface="Gibson" pitchFamily="50" charset="0"/>
                        </a:rPr>
                        <a:t> PROGRAMAS CULTURALES, ARTÍSTICOS Y RECREATIVOS EN EL CENTRO DE ARTE Y CULTURA “JOSÉ MA. MORELOS”, (CEAC).</a:t>
                      </a:r>
                      <a:endParaRPr lang="es-419" sz="900" dirty="0" smtClean="0">
                        <a:effectLst/>
                        <a:latin typeface="Gibson" pitchFamily="50" charset="0"/>
                        <a:cs typeface="Times New Roman" panose="02020603050405020304" pitchFamily="18" charset="0"/>
                      </a:endParaRPr>
                    </a:p>
                    <a:p>
                      <a:pPr algn="just">
                        <a:lnSpc>
                          <a:spcPct val="107000"/>
                        </a:lnSpc>
                        <a:spcAft>
                          <a:spcPts val="0"/>
                        </a:spcAft>
                      </a:pP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700" dirty="0">
                          <a:effectLst/>
                          <a:latin typeface="Gibson" pitchFamily="50" charset="0"/>
                        </a:rPr>
                        <a:t>SPOT DE RADIO</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rowSpan="4">
                  <a:txBody>
                    <a:bodyPr/>
                    <a:lstStyle/>
                    <a:p>
                      <a:pPr algn="ctr">
                        <a:lnSpc>
                          <a:spcPct val="107000"/>
                        </a:lnSpc>
                        <a:spcAft>
                          <a:spcPts val="0"/>
                        </a:spcAft>
                      </a:pPr>
                      <a:r>
                        <a:rPr lang="es-MX" sz="600" dirty="0" smtClean="0">
                          <a:effectLst/>
                          <a:latin typeface="Gibson" pitchFamily="50" charset="0"/>
                        </a:rPr>
                        <a:t>IMPORTANTE INFORMAR A LAS Y LOS MICHOACANOS SOBRE LOS TALLERES CULTURALES, DEPORTIVOS Y, PARA ADULTOS MAYORES QUE SE IMPARTEN EN EL CEAC DEL SISTEMA DIF MICHOACÁN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939990965"/>
                  </a:ext>
                </a:extLst>
              </a:tr>
              <a:tr h="277364">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MX" sz="700" dirty="0">
                          <a:effectLst/>
                          <a:latin typeface="Gibson" pitchFamily="50" charset="0"/>
                        </a:rPr>
                        <a:t>SPOT DE TELEVISIÓN</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vMerge="1">
                  <a:txBody>
                    <a:bodyPr/>
                    <a:lstStyle/>
                    <a:p>
                      <a:endParaRPr lang="es-419"/>
                    </a:p>
                  </a:txBody>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3021415393"/>
                  </a:ext>
                </a:extLst>
              </a:tr>
              <a:tr h="271288">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MX" sz="600" dirty="0">
                          <a:effectLst/>
                          <a:latin typeface="Gibson" pitchFamily="50" charset="0"/>
                        </a:rPr>
                        <a:t>ESPECTACULARES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vMerge="1">
                  <a:txBody>
                    <a:bodyPr/>
                    <a:lstStyle/>
                    <a:p>
                      <a:endParaRPr lang="es-419"/>
                    </a:p>
                  </a:txBody>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1413649748"/>
                  </a:ext>
                </a:extLst>
              </a:tr>
              <a:tr h="307082">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MX" sz="600" dirty="0">
                          <a:effectLst/>
                          <a:latin typeface="Gibson" pitchFamily="50" charset="0"/>
                        </a:rPr>
                        <a:t>VIDEOS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vMerge="1">
                  <a:txBody>
                    <a:bodyPr/>
                    <a:lstStyle/>
                    <a:p>
                      <a:endParaRPr lang="es-419"/>
                    </a:p>
                  </a:txBody>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2282035867"/>
                  </a:ext>
                </a:extLst>
              </a:tr>
              <a:tr h="287270">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INSERCIONES EN PRENSA</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954090858"/>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a:effectLst/>
                          <a:latin typeface="Gibson" pitchFamily="50" charset="0"/>
                        </a:rPr>
                        <a:t>GIRA DE MEDIOS</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930330340"/>
                  </a:ext>
                </a:extLst>
              </a:tr>
              <a:tr h="425953">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419" sz="900" dirty="0" smtClean="0">
                        <a:effectLst/>
                        <a:latin typeface="Gibson" pitchFamily="50" charset="0"/>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PARTICIPACIÓN EN LA MEDIA HORA ESTATAL</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3814339672"/>
                  </a:ext>
                </a:extLst>
              </a:tr>
              <a:tr h="287270">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PANTALLAS ELECTRÓNICAS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2045731328"/>
                  </a:ext>
                </a:extLst>
              </a:tr>
              <a:tr h="425953">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MATERIALES EN REDES SOCIALES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12</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484185810"/>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CARTELES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926483564"/>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VOLANTES</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1232205623"/>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BOLETINES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4</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853840275"/>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a:effectLst/>
                          <a:latin typeface="Gibson" pitchFamily="50" charset="0"/>
                        </a:rPr>
                        <a:t> </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ENTREVISTAS</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1124156632"/>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COMUNICADOS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813285470"/>
                  </a:ext>
                </a:extLst>
              </a:tr>
            </a:tbl>
          </a:graphicData>
        </a:graphic>
      </p:graphicFrame>
      <p:sp>
        <p:nvSpPr>
          <p:cNvPr id="5" name="Rectángulo 4"/>
          <p:cNvSpPr/>
          <p:nvPr/>
        </p:nvSpPr>
        <p:spPr>
          <a:xfrm>
            <a:off x="575891" y="6501369"/>
            <a:ext cx="11029618" cy="237059"/>
          </a:xfrm>
          <a:prstGeom prst="rect">
            <a:avLst/>
          </a:prstGeom>
        </p:spPr>
        <p:txBody>
          <a:bodyPr wrap="square">
            <a:spAutoFit/>
          </a:bodyPr>
          <a:lstStyle/>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**CONSIDERANDO EL USO DE LAS PLATAFORMAS EN RAZÓN DE LA POBLACIÓN OBJETIVO (SEGMENTACIÓN).</a:t>
            </a:r>
            <a:endParaRPr lang="es-419" sz="800" dirty="0">
              <a:solidFill>
                <a:srgbClr val="FF0000"/>
              </a:solidFill>
              <a:effectLst/>
              <a:latin typeface="Sagona Book"/>
              <a:ea typeface="Sagona Book"/>
              <a:cs typeface="Times New Roman" panose="02020603050405020304" pitchFamily="18" charset="0"/>
            </a:endParaRPr>
          </a:p>
        </p:txBody>
      </p:sp>
    </p:spTree>
    <p:extLst>
      <p:ext uri="{BB962C8B-B14F-4D97-AF65-F5344CB8AC3E}">
        <p14:creationId xmlns:p14="http://schemas.microsoft.com/office/powerpoint/2010/main" val="382924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3072"/>
            <a:ext cx="10515600" cy="823070"/>
          </a:xfrm>
        </p:spPr>
        <p:txBody>
          <a:bodyPr>
            <a:normAutofit/>
          </a:bodyPr>
          <a:lstStyle/>
          <a:p>
            <a:pPr algn="ctr"/>
            <a:r>
              <a:rPr lang="es-419" sz="3000" dirty="0">
                <a:solidFill>
                  <a:schemeClr val="bg1"/>
                </a:solidFill>
                <a:latin typeface="Gibson Heavy" pitchFamily="50" charset="0"/>
              </a:rPr>
              <a:t>CAMPAÑAS INFORMATIVAS PROYECTADAS</a:t>
            </a:r>
          </a:p>
        </p:txBody>
      </p:sp>
      <p:graphicFrame>
        <p:nvGraphicFramePr>
          <p:cNvPr id="4" name="Tabla 3"/>
          <p:cNvGraphicFramePr>
            <a:graphicFrameLocks noGrp="1"/>
          </p:cNvGraphicFramePr>
          <p:nvPr>
            <p:extLst>
              <p:ext uri="{D42A27DB-BD31-4B8C-83A1-F6EECF244321}">
                <p14:modId xmlns:p14="http://schemas.microsoft.com/office/powerpoint/2010/main" val="1561969136"/>
              </p:ext>
            </p:extLst>
          </p:nvPr>
        </p:nvGraphicFramePr>
        <p:xfrm>
          <a:off x="575892" y="1857881"/>
          <a:ext cx="11029617" cy="4015711"/>
        </p:xfrm>
        <a:graphic>
          <a:graphicData uri="http://schemas.openxmlformats.org/drawingml/2006/table">
            <a:tbl>
              <a:tblPr firstRow="1" firstCol="1" bandRow="1">
                <a:tableStyleId>{5C22544A-7EE6-4342-B048-85BDC9FD1C3A}</a:tableStyleId>
              </a:tblPr>
              <a:tblGrid>
                <a:gridCol w="436982">
                  <a:extLst>
                    <a:ext uri="{9D8B030D-6E8A-4147-A177-3AD203B41FA5}">
                      <a16:colId xmlns:a16="http://schemas.microsoft.com/office/drawing/2014/main" val="785014531"/>
                    </a:ext>
                  </a:extLst>
                </a:gridCol>
                <a:gridCol w="2561574">
                  <a:extLst>
                    <a:ext uri="{9D8B030D-6E8A-4147-A177-3AD203B41FA5}">
                      <a16:colId xmlns:a16="http://schemas.microsoft.com/office/drawing/2014/main" val="1075399492"/>
                    </a:ext>
                  </a:extLst>
                </a:gridCol>
                <a:gridCol w="1127551">
                  <a:extLst>
                    <a:ext uri="{9D8B030D-6E8A-4147-A177-3AD203B41FA5}">
                      <a16:colId xmlns:a16="http://schemas.microsoft.com/office/drawing/2014/main" val="571039951"/>
                    </a:ext>
                  </a:extLst>
                </a:gridCol>
                <a:gridCol w="1774982">
                  <a:extLst>
                    <a:ext uri="{9D8B030D-6E8A-4147-A177-3AD203B41FA5}">
                      <a16:colId xmlns:a16="http://schemas.microsoft.com/office/drawing/2014/main" val="411377044"/>
                    </a:ext>
                  </a:extLst>
                </a:gridCol>
                <a:gridCol w="378276">
                  <a:extLst>
                    <a:ext uri="{9D8B030D-6E8A-4147-A177-3AD203B41FA5}">
                      <a16:colId xmlns:a16="http://schemas.microsoft.com/office/drawing/2014/main" val="952132309"/>
                    </a:ext>
                  </a:extLst>
                </a:gridCol>
                <a:gridCol w="378276">
                  <a:extLst>
                    <a:ext uri="{9D8B030D-6E8A-4147-A177-3AD203B41FA5}">
                      <a16:colId xmlns:a16="http://schemas.microsoft.com/office/drawing/2014/main" val="3024571269"/>
                    </a:ext>
                  </a:extLst>
                </a:gridCol>
                <a:gridCol w="378276">
                  <a:extLst>
                    <a:ext uri="{9D8B030D-6E8A-4147-A177-3AD203B41FA5}">
                      <a16:colId xmlns:a16="http://schemas.microsoft.com/office/drawing/2014/main" val="2592593720"/>
                    </a:ext>
                  </a:extLst>
                </a:gridCol>
                <a:gridCol w="363725">
                  <a:extLst>
                    <a:ext uri="{9D8B030D-6E8A-4147-A177-3AD203B41FA5}">
                      <a16:colId xmlns:a16="http://schemas.microsoft.com/office/drawing/2014/main" val="619265578"/>
                    </a:ext>
                  </a:extLst>
                </a:gridCol>
                <a:gridCol w="363725">
                  <a:extLst>
                    <a:ext uri="{9D8B030D-6E8A-4147-A177-3AD203B41FA5}">
                      <a16:colId xmlns:a16="http://schemas.microsoft.com/office/drawing/2014/main" val="2667786153"/>
                    </a:ext>
                  </a:extLst>
                </a:gridCol>
                <a:gridCol w="334627">
                  <a:extLst>
                    <a:ext uri="{9D8B030D-6E8A-4147-A177-3AD203B41FA5}">
                      <a16:colId xmlns:a16="http://schemas.microsoft.com/office/drawing/2014/main" val="1234317361"/>
                    </a:ext>
                  </a:extLst>
                </a:gridCol>
                <a:gridCol w="419739">
                  <a:extLst>
                    <a:ext uri="{9D8B030D-6E8A-4147-A177-3AD203B41FA5}">
                      <a16:colId xmlns:a16="http://schemas.microsoft.com/office/drawing/2014/main" val="2921868633"/>
                    </a:ext>
                  </a:extLst>
                </a:gridCol>
                <a:gridCol w="419739">
                  <a:extLst>
                    <a:ext uri="{9D8B030D-6E8A-4147-A177-3AD203B41FA5}">
                      <a16:colId xmlns:a16="http://schemas.microsoft.com/office/drawing/2014/main" val="805907774"/>
                    </a:ext>
                  </a:extLst>
                </a:gridCol>
                <a:gridCol w="349177">
                  <a:extLst>
                    <a:ext uri="{9D8B030D-6E8A-4147-A177-3AD203B41FA5}">
                      <a16:colId xmlns:a16="http://schemas.microsoft.com/office/drawing/2014/main" val="929169328"/>
                    </a:ext>
                  </a:extLst>
                </a:gridCol>
                <a:gridCol w="376818">
                  <a:extLst>
                    <a:ext uri="{9D8B030D-6E8A-4147-A177-3AD203B41FA5}">
                      <a16:colId xmlns:a16="http://schemas.microsoft.com/office/drawing/2014/main" val="34334943"/>
                    </a:ext>
                  </a:extLst>
                </a:gridCol>
                <a:gridCol w="376818">
                  <a:extLst>
                    <a:ext uri="{9D8B030D-6E8A-4147-A177-3AD203B41FA5}">
                      <a16:colId xmlns:a16="http://schemas.microsoft.com/office/drawing/2014/main" val="3128392600"/>
                    </a:ext>
                  </a:extLst>
                </a:gridCol>
                <a:gridCol w="494666">
                  <a:extLst>
                    <a:ext uri="{9D8B030D-6E8A-4147-A177-3AD203B41FA5}">
                      <a16:colId xmlns:a16="http://schemas.microsoft.com/office/drawing/2014/main" val="3549847395"/>
                    </a:ext>
                  </a:extLst>
                </a:gridCol>
                <a:gridCol w="494666">
                  <a:extLst>
                    <a:ext uri="{9D8B030D-6E8A-4147-A177-3AD203B41FA5}">
                      <a16:colId xmlns:a16="http://schemas.microsoft.com/office/drawing/2014/main" val="3562335864"/>
                    </a:ext>
                  </a:extLst>
                </a:gridCol>
              </a:tblGrid>
              <a:tr h="287270">
                <a:tc>
                  <a:txBody>
                    <a:bodyPr/>
                    <a:lstStyle/>
                    <a:p>
                      <a:pPr algn="ctr">
                        <a:lnSpc>
                          <a:spcPct val="107000"/>
                        </a:lnSpc>
                        <a:spcAft>
                          <a:spcPts val="0"/>
                        </a:spcAft>
                      </a:pPr>
                      <a:r>
                        <a:rPr lang="es-MX" sz="700" dirty="0">
                          <a:effectLst/>
                          <a:latin typeface="Gibson" pitchFamily="50" charset="0"/>
                        </a:rPr>
                        <a:t>NO.</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NOMBRE DE LA ESTRATEGIA DE DIFUSIÓN</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 PLATAFORMA</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META DE LA ACTIVIDAD</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ENE</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FEB</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MAR</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ABR</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MAY</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JUN</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JUL</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a:effectLst/>
                          <a:latin typeface="Gibson" pitchFamily="50" charset="0"/>
                        </a:rPr>
                        <a:t>AGO</a:t>
                      </a:r>
                      <a:endParaRPr lang="es-419" sz="100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SEP</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OCT</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NOV</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DIC</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700" dirty="0">
                          <a:effectLst/>
                          <a:latin typeface="Gibson" pitchFamily="50" charset="0"/>
                        </a:rPr>
                        <a:t>TOTAL</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extLst>
                  <a:ext uri="{0D108BD9-81ED-4DB2-BD59-A6C34878D82A}">
                    <a16:rowId xmlns:a16="http://schemas.microsoft.com/office/drawing/2014/main" val="4035269089"/>
                  </a:ext>
                </a:extLst>
              </a:tr>
              <a:tr h="198117">
                <a:tc rowSpan="4">
                  <a:txBody>
                    <a:bodyPr/>
                    <a:lstStyle/>
                    <a:p>
                      <a:pPr algn="ctr">
                        <a:lnSpc>
                          <a:spcPct val="107000"/>
                        </a:lnSpc>
                        <a:spcAft>
                          <a:spcPts val="0"/>
                        </a:spcAft>
                      </a:pPr>
                      <a:r>
                        <a:rPr lang="es-419" sz="700" dirty="0" smtClean="0">
                          <a:effectLst/>
                          <a:latin typeface="Gibson" pitchFamily="50" charset="0"/>
                          <a:ea typeface="Sagona Book"/>
                          <a:cs typeface="Times New Roman" panose="02020603050405020304" pitchFamily="18" charset="0"/>
                        </a:rPr>
                        <a:t>6</a:t>
                      </a:r>
                      <a:endParaRPr lang="es-419" sz="7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rowSpan="4">
                  <a:txBody>
                    <a:bodyPr/>
                    <a:lstStyle/>
                    <a:p>
                      <a:pPr algn="just">
                        <a:lnSpc>
                          <a:spcPct val="107000"/>
                        </a:lnSpc>
                        <a:spcAft>
                          <a:spcPts val="0"/>
                        </a:spcAft>
                      </a:pPr>
                      <a:r>
                        <a:rPr lang="es-MX" sz="600" dirty="0" smtClean="0">
                          <a:effectLst/>
                          <a:latin typeface="Gibson" pitchFamily="50" charset="0"/>
                        </a:rPr>
                        <a:t>CAMPEONATO NACIONAL DE JUDO F. HERNÁNDEZ 2025.</a:t>
                      </a:r>
                    </a:p>
                  </a:txBody>
                  <a:tcPr marL="40570" marR="40570" marT="0" marB="0" anchor="ctr">
                    <a:solidFill>
                      <a:schemeClr val="bg1">
                        <a:lumMod val="85000"/>
                      </a:schemeClr>
                    </a:solidFill>
                  </a:tcPr>
                </a:tc>
                <a:tc>
                  <a:txBody>
                    <a:bodyPr/>
                    <a:lstStyle/>
                    <a:p>
                      <a:pPr algn="ctr">
                        <a:lnSpc>
                          <a:spcPct val="107000"/>
                        </a:lnSpc>
                        <a:spcAft>
                          <a:spcPts val="0"/>
                        </a:spcAft>
                      </a:pPr>
                      <a:r>
                        <a:rPr lang="es-MX" sz="700" dirty="0">
                          <a:effectLst/>
                          <a:latin typeface="Gibson" pitchFamily="50" charset="0"/>
                        </a:rPr>
                        <a:t>SPOT DE RADIO</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rowSpan="4">
                  <a:txBody>
                    <a:bodyPr/>
                    <a:lstStyle/>
                    <a:p>
                      <a:pPr algn="ctr">
                        <a:lnSpc>
                          <a:spcPct val="107000"/>
                        </a:lnSpc>
                        <a:spcAft>
                          <a:spcPts val="0"/>
                        </a:spcAft>
                      </a:pPr>
                      <a:r>
                        <a:rPr lang="es-MX" sz="600" dirty="0" smtClean="0">
                          <a:effectLst/>
                          <a:latin typeface="Gibson" pitchFamily="50" charset="0"/>
                        </a:rPr>
                        <a:t>FOMENTAR EL JUDO ENTRE NIÑAS, NIÑOS Y ADOLESCENTES EN ACOGIMIENTO RESIDENCIAL DEL SISTEMA DIF MICHOACÁN, ADEMÁS DE LA POBLACIÓN EN GENERAL.</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939990965"/>
                  </a:ext>
                </a:extLst>
              </a:tr>
              <a:tr h="277364">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MX" sz="700" dirty="0">
                          <a:effectLst/>
                          <a:latin typeface="Gibson" pitchFamily="50" charset="0"/>
                        </a:rPr>
                        <a:t>SPOT DE TELEVISIÓN</a:t>
                      </a: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vMerge="1">
                  <a:txBody>
                    <a:bodyPr/>
                    <a:lstStyle/>
                    <a:p>
                      <a:endParaRPr lang="es-419"/>
                    </a:p>
                  </a:txBody>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3021415393"/>
                  </a:ext>
                </a:extLst>
              </a:tr>
              <a:tr h="271288">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MX" sz="600" dirty="0">
                          <a:effectLst/>
                          <a:latin typeface="Gibson" pitchFamily="50" charset="0"/>
                        </a:rPr>
                        <a:t>ESPECTACULARES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vMerge="1">
                  <a:txBody>
                    <a:bodyPr/>
                    <a:lstStyle/>
                    <a:p>
                      <a:endParaRPr lang="es-419"/>
                    </a:p>
                  </a:txBody>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1413649748"/>
                  </a:ext>
                </a:extLst>
              </a:tr>
              <a:tr h="307082">
                <a:tc vMerge="1">
                  <a:txBody>
                    <a:bodyPr/>
                    <a:lstStyle/>
                    <a:p>
                      <a:endParaRPr lang="es-419"/>
                    </a:p>
                  </a:txBody>
                  <a:tcPr/>
                </a:tc>
                <a:tc vMerge="1">
                  <a:txBody>
                    <a:bodyPr/>
                    <a:lstStyle/>
                    <a:p>
                      <a:endParaRPr lang="es-419"/>
                    </a:p>
                  </a:txBody>
                  <a:tcPr/>
                </a:tc>
                <a:tc>
                  <a:txBody>
                    <a:bodyPr/>
                    <a:lstStyle/>
                    <a:p>
                      <a:pPr algn="ctr">
                        <a:lnSpc>
                          <a:spcPct val="107000"/>
                        </a:lnSpc>
                        <a:spcAft>
                          <a:spcPts val="0"/>
                        </a:spcAft>
                      </a:pPr>
                      <a:r>
                        <a:rPr lang="es-MX" sz="600" dirty="0">
                          <a:effectLst/>
                          <a:latin typeface="Gibson" pitchFamily="50" charset="0"/>
                        </a:rPr>
                        <a:t>VIDEOS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vMerge="1">
                  <a:txBody>
                    <a:bodyPr/>
                    <a:lstStyle/>
                    <a:p>
                      <a:endParaRPr lang="es-419"/>
                    </a:p>
                  </a:txBody>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2282035867"/>
                  </a:ext>
                </a:extLst>
              </a:tr>
              <a:tr h="287270">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INSERCIONES EN PRENSA</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954090858"/>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a:effectLst/>
                          <a:latin typeface="Gibson" pitchFamily="50" charset="0"/>
                        </a:rPr>
                        <a:t>GIRA DE MEDIOS</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930330340"/>
                  </a:ext>
                </a:extLst>
              </a:tr>
              <a:tr h="425953">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419" sz="900" dirty="0" smtClean="0">
                        <a:effectLst/>
                        <a:latin typeface="Gibson" pitchFamily="50" charset="0"/>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PARTICIPACIÓN EN LA MEDIA HORA ESTATAL</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3814339672"/>
                  </a:ext>
                </a:extLst>
              </a:tr>
              <a:tr h="287270">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endParaRPr lang="es-MX" sz="600" dirty="0" smtClean="0">
                        <a:effectLst/>
                        <a:latin typeface="Gibson" pitchFamily="50"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PANTALLAS ELECTRÓNICAS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2045731328"/>
                  </a:ext>
                </a:extLst>
              </a:tr>
              <a:tr h="425953">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MX" sz="600" dirty="0" smtClean="0">
                        <a:effectLst/>
                        <a:latin typeface="Gibson" pitchFamily="50"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MATERIALES EN REDES SOCIALES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419" sz="600" dirty="0" smtClean="0">
                          <a:effectLst/>
                          <a:latin typeface="Gibson" pitchFamily="50" charset="0"/>
                          <a:ea typeface="Sagona Book"/>
                          <a:cs typeface="Times New Roman" panose="02020603050405020304" pitchFamily="18" charset="0"/>
                        </a:rPr>
                        <a:t>4</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484185810"/>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CARTELES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926483564"/>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VOLANTES</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1232205623"/>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BOLETINES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853840275"/>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a:effectLst/>
                          <a:latin typeface="Gibson" pitchFamily="50" charset="0"/>
                        </a:rPr>
                        <a:t> </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ENTREVISTAS</a:t>
                      </a:r>
                      <a:endParaRPr lang="es-419" sz="9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r>
                        <a:rPr lang="es-MX"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85000"/>
                      </a:schemeClr>
                    </a:solidFill>
                  </a:tcPr>
                </a:tc>
                <a:extLst>
                  <a:ext uri="{0D108BD9-81ED-4DB2-BD59-A6C34878D82A}">
                    <a16:rowId xmlns:a16="http://schemas.microsoft.com/office/drawing/2014/main" val="1124156632"/>
                  </a:ext>
                </a:extLst>
              </a:tr>
              <a:tr h="208024">
                <a:tc>
                  <a:txBody>
                    <a:bodyPr/>
                    <a:lstStyle/>
                    <a:p>
                      <a:pPr algn="ctr">
                        <a:lnSpc>
                          <a:spcPct val="107000"/>
                        </a:lnSpc>
                        <a:spcAft>
                          <a:spcPts val="0"/>
                        </a:spcAft>
                      </a:pPr>
                      <a:endParaRPr lang="es-419" sz="1000" dirty="0">
                        <a:effectLst/>
                        <a:latin typeface="Gibson" pitchFamily="50" charset="0"/>
                        <a:ea typeface="Sagona Book"/>
                        <a:cs typeface="Times New Roman" panose="02020603050405020304" pitchFamily="18" charset="0"/>
                      </a:endParaRPr>
                    </a:p>
                  </a:txBody>
                  <a:tcPr marL="40570" marR="40570" marT="0" marB="0" anchor="ctr">
                    <a:solidFill>
                      <a:srgbClr val="461833"/>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COMUNICADOS</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9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r>
                        <a:rPr lang="es-MX"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tc>
                  <a:txBody>
                    <a:bodyPr/>
                    <a:lstStyle/>
                    <a:p>
                      <a:pPr algn="ctr">
                        <a:lnSpc>
                          <a:spcPct val="107000"/>
                        </a:lnSpc>
                        <a:spcAft>
                          <a:spcPts val="0"/>
                        </a:spcAft>
                      </a:pPr>
                      <a:endParaRPr lang="es-419" sz="600" dirty="0">
                        <a:effectLst/>
                        <a:latin typeface="Gibson" pitchFamily="50" charset="0"/>
                        <a:ea typeface="Sagona Book"/>
                        <a:cs typeface="Times New Roman" panose="02020603050405020304" pitchFamily="18" charset="0"/>
                      </a:endParaRPr>
                    </a:p>
                  </a:txBody>
                  <a:tcPr marL="40570" marR="40570" marT="0" marB="0" anchor="ctr">
                    <a:solidFill>
                      <a:schemeClr val="bg1">
                        <a:lumMod val="95000"/>
                      </a:schemeClr>
                    </a:solidFill>
                  </a:tcPr>
                </a:tc>
                <a:extLst>
                  <a:ext uri="{0D108BD9-81ED-4DB2-BD59-A6C34878D82A}">
                    <a16:rowId xmlns:a16="http://schemas.microsoft.com/office/drawing/2014/main" val="813285470"/>
                  </a:ext>
                </a:extLst>
              </a:tr>
            </a:tbl>
          </a:graphicData>
        </a:graphic>
      </p:graphicFrame>
      <p:sp>
        <p:nvSpPr>
          <p:cNvPr id="5" name="Rectángulo 4"/>
          <p:cNvSpPr/>
          <p:nvPr/>
        </p:nvSpPr>
        <p:spPr>
          <a:xfrm>
            <a:off x="575891" y="6501369"/>
            <a:ext cx="11029618" cy="237059"/>
          </a:xfrm>
          <a:prstGeom prst="rect">
            <a:avLst/>
          </a:prstGeom>
        </p:spPr>
        <p:txBody>
          <a:bodyPr wrap="square">
            <a:spAutoFit/>
          </a:bodyPr>
          <a:lstStyle/>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**CONSIDERANDO EL USO DE LAS PLATAFORMAS EN RAZÓN DE LA POBLACIÓN OBJETIVO (SEGMENTACIÓN).</a:t>
            </a:r>
            <a:endParaRPr lang="es-419" sz="800" dirty="0">
              <a:solidFill>
                <a:srgbClr val="FF0000"/>
              </a:solidFill>
              <a:effectLst/>
              <a:latin typeface="Sagona Book"/>
              <a:ea typeface="Sagona Book"/>
              <a:cs typeface="Times New Roman" panose="02020603050405020304" pitchFamily="18" charset="0"/>
            </a:endParaRPr>
          </a:p>
        </p:txBody>
      </p:sp>
    </p:spTree>
    <p:extLst>
      <p:ext uri="{BB962C8B-B14F-4D97-AF65-F5344CB8AC3E}">
        <p14:creationId xmlns:p14="http://schemas.microsoft.com/office/powerpoint/2010/main" val="915796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836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6"/>
          <p:cNvSpPr>
            <a:spLocks noGrp="1"/>
          </p:cNvSpPr>
          <p:nvPr>
            <p:ph type="title"/>
          </p:nvPr>
        </p:nvSpPr>
        <p:spPr>
          <a:xfrm>
            <a:off x="839788" y="211964"/>
            <a:ext cx="10515600" cy="905377"/>
          </a:xfrm>
        </p:spPr>
        <p:txBody>
          <a:bodyPr>
            <a:normAutofit/>
          </a:bodyPr>
          <a:lstStyle/>
          <a:p>
            <a:pPr algn="ctr"/>
            <a:r>
              <a:rPr lang="es-MX" sz="3000" dirty="0">
                <a:solidFill>
                  <a:schemeClr val="bg1"/>
                </a:solidFill>
                <a:latin typeface="Gibson Heavy" pitchFamily="50" charset="0"/>
              </a:rPr>
              <a:t>HONESTIDAD Y TRABAJO </a:t>
            </a:r>
            <a:endParaRPr lang="es-419" sz="3000" dirty="0">
              <a:solidFill>
                <a:schemeClr val="bg1"/>
              </a:solidFill>
              <a:latin typeface="Gibson Heavy" pitchFamily="50" charset="0"/>
            </a:endParaRPr>
          </a:p>
        </p:txBody>
      </p:sp>
      <p:sp>
        <p:nvSpPr>
          <p:cNvPr id="8" name="Marcador de texto 7"/>
          <p:cNvSpPr>
            <a:spLocks noGrp="1"/>
          </p:cNvSpPr>
          <p:nvPr>
            <p:ph type="body" idx="1"/>
          </p:nvPr>
        </p:nvSpPr>
        <p:spPr/>
        <p:txBody>
          <a:bodyPr/>
          <a:lstStyle/>
          <a:p>
            <a:pPr algn="ctr"/>
            <a:r>
              <a:rPr lang="es-MX" sz="3000" dirty="0">
                <a:solidFill>
                  <a:schemeClr val="tx1">
                    <a:lumMod val="85000"/>
                    <a:lumOff val="15000"/>
                  </a:schemeClr>
                </a:solidFill>
                <a:latin typeface="Gibson Heavy" pitchFamily="50" charset="0"/>
              </a:rPr>
              <a:t>MISIÓN </a:t>
            </a:r>
            <a:endParaRPr lang="es-419" sz="3000" dirty="0">
              <a:solidFill>
                <a:schemeClr val="tx1">
                  <a:lumMod val="85000"/>
                  <a:lumOff val="15000"/>
                </a:schemeClr>
              </a:solidFill>
              <a:latin typeface="Gibson Heavy" pitchFamily="50" charset="0"/>
            </a:endParaRPr>
          </a:p>
        </p:txBody>
      </p:sp>
      <p:sp>
        <p:nvSpPr>
          <p:cNvPr id="9" name="Marcador de contenido 8"/>
          <p:cNvSpPr>
            <a:spLocks noGrp="1"/>
          </p:cNvSpPr>
          <p:nvPr>
            <p:ph sz="half" idx="2"/>
          </p:nvPr>
        </p:nvSpPr>
        <p:spPr/>
        <p:txBody>
          <a:bodyPr/>
          <a:lstStyle/>
          <a:p>
            <a:pPr marL="306000" lvl="0" indent="-306000" algn="just" defTabSz="457200">
              <a:lnSpc>
                <a:spcPct val="100000"/>
              </a:lnSpc>
              <a:spcBef>
                <a:spcPct val="20000"/>
              </a:spcBef>
              <a:spcAft>
                <a:spcPts val="600"/>
              </a:spcAft>
              <a:buClr>
                <a:srgbClr val="903163"/>
              </a:buClr>
              <a:buSzPct val="92000"/>
              <a:buFont typeface="Wingdings" panose="05000000000000000000" pitchFamily="2" charset="2"/>
              <a:buChar char="q"/>
            </a:pPr>
            <a:r>
              <a:rPr lang="es-MX" sz="1800" dirty="0">
                <a:solidFill>
                  <a:srgbClr val="3D3D3D"/>
                </a:solidFill>
                <a:latin typeface="Gibson Heavy"/>
              </a:rPr>
              <a:t>Contribuir a la asistencia social pública, atender y proteger a las personas y familias en condiciones de vulnerabilidad otorgando apoyos y servicios asistenciales, a fin de promover, proteger y restituir sus derechos, además de impulsar el acceso a la alimentación a través de vínculos de coordinación y comunicación con los Sistemas DIF Municipales con la finalidad de garantizar su seguridad familiar, alimentaria, comunitaria y social.</a:t>
            </a:r>
            <a:endParaRPr lang="es-419" sz="1800" dirty="0">
              <a:solidFill>
                <a:srgbClr val="3D3D3D"/>
              </a:solidFill>
              <a:latin typeface="Gibson Heavy"/>
            </a:endParaRPr>
          </a:p>
          <a:p>
            <a:pPr>
              <a:buFont typeface="Wingdings" panose="05000000000000000000" pitchFamily="2" charset="2"/>
              <a:buChar char="q"/>
            </a:pPr>
            <a:endParaRPr lang="es-419" dirty="0"/>
          </a:p>
        </p:txBody>
      </p:sp>
      <p:sp>
        <p:nvSpPr>
          <p:cNvPr id="10" name="Marcador de texto 9"/>
          <p:cNvSpPr>
            <a:spLocks noGrp="1"/>
          </p:cNvSpPr>
          <p:nvPr>
            <p:ph type="body" sz="quarter" idx="3"/>
          </p:nvPr>
        </p:nvSpPr>
        <p:spPr/>
        <p:txBody>
          <a:bodyPr/>
          <a:lstStyle/>
          <a:p>
            <a:pPr algn="ctr"/>
            <a:r>
              <a:rPr lang="es-MX" sz="3000" dirty="0">
                <a:solidFill>
                  <a:schemeClr val="tx1">
                    <a:lumMod val="85000"/>
                    <a:lumOff val="15000"/>
                  </a:schemeClr>
                </a:solidFill>
                <a:latin typeface="Gibson Heavy" pitchFamily="50" charset="0"/>
              </a:rPr>
              <a:t>VISIÓN</a:t>
            </a:r>
            <a:endParaRPr lang="es-419" sz="3000" dirty="0">
              <a:solidFill>
                <a:schemeClr val="tx1">
                  <a:lumMod val="85000"/>
                  <a:lumOff val="15000"/>
                </a:schemeClr>
              </a:solidFill>
              <a:latin typeface="Gibson Heavy" pitchFamily="50" charset="0"/>
            </a:endParaRPr>
          </a:p>
        </p:txBody>
      </p:sp>
      <p:sp>
        <p:nvSpPr>
          <p:cNvPr id="11" name="Marcador de contenido 10"/>
          <p:cNvSpPr>
            <a:spLocks noGrp="1"/>
          </p:cNvSpPr>
          <p:nvPr>
            <p:ph sz="quarter" idx="4"/>
          </p:nvPr>
        </p:nvSpPr>
        <p:spPr/>
        <p:txBody>
          <a:bodyPr/>
          <a:lstStyle/>
          <a:p>
            <a:pPr marL="306000" lvl="0" indent="-306000" algn="just" defTabSz="457200">
              <a:lnSpc>
                <a:spcPct val="100000"/>
              </a:lnSpc>
              <a:spcBef>
                <a:spcPct val="20000"/>
              </a:spcBef>
              <a:spcAft>
                <a:spcPts val="600"/>
              </a:spcAft>
              <a:buClr>
                <a:srgbClr val="903163"/>
              </a:buClr>
              <a:buSzPct val="92000"/>
              <a:buFont typeface="Wingdings" panose="05000000000000000000" pitchFamily="2" charset="2"/>
              <a:buChar char="q"/>
            </a:pPr>
            <a:r>
              <a:rPr lang="es-MX" sz="1800" dirty="0">
                <a:solidFill>
                  <a:srgbClr val="3D3D3D"/>
                </a:solidFill>
                <a:latin typeface="Gibson Heavy"/>
              </a:rPr>
              <a:t>Ser la institución estatal que con sensibilidad y empeño identifique y atienda las necesidades de los michoacanos más vulnerables mediante los valores de la familia y el respeto pleno a la dignidad.</a:t>
            </a:r>
            <a:endParaRPr lang="es-419" sz="1800" dirty="0">
              <a:solidFill>
                <a:srgbClr val="3D3D3D"/>
              </a:solidFill>
              <a:latin typeface="Gibson Heavy"/>
            </a:endParaRPr>
          </a:p>
          <a:p>
            <a:pPr marL="0" indent="0">
              <a:buNone/>
            </a:pPr>
            <a:endParaRPr lang="es-419" dirty="0"/>
          </a:p>
        </p:txBody>
      </p:sp>
    </p:spTree>
    <p:extLst>
      <p:ext uri="{BB962C8B-B14F-4D97-AF65-F5344CB8AC3E}">
        <p14:creationId xmlns:p14="http://schemas.microsoft.com/office/powerpoint/2010/main" val="3677389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253117"/>
            <a:ext cx="10515600" cy="823070"/>
          </a:xfrm>
        </p:spPr>
        <p:txBody>
          <a:bodyPr>
            <a:normAutofit/>
          </a:bodyPr>
          <a:lstStyle/>
          <a:p>
            <a:pPr algn="ctr"/>
            <a:r>
              <a:rPr lang="es-MX" sz="3000" dirty="0">
                <a:solidFill>
                  <a:schemeClr val="bg1"/>
                </a:solidFill>
                <a:latin typeface="Gibson Heavy" pitchFamily="50" charset="0"/>
              </a:rPr>
              <a:t>OBJETIVO </a:t>
            </a:r>
            <a:r>
              <a:rPr lang="es-MX" sz="3000" cap="none" dirty="0">
                <a:solidFill>
                  <a:schemeClr val="bg1"/>
                </a:solidFill>
                <a:latin typeface="Gibson Heavy" pitchFamily="50" charset="0"/>
              </a:rPr>
              <a:t>INSTITUCIONAL</a:t>
            </a:r>
            <a:endParaRPr lang="es-419" sz="3000" dirty="0">
              <a:solidFill>
                <a:schemeClr val="bg1"/>
              </a:solidFill>
              <a:latin typeface="Gibson Heavy" pitchFamily="50" charset="0"/>
            </a:endParaRPr>
          </a:p>
        </p:txBody>
      </p:sp>
      <p:sp>
        <p:nvSpPr>
          <p:cNvPr id="3" name="Marcador de contenido 2"/>
          <p:cNvSpPr>
            <a:spLocks noGrp="1"/>
          </p:cNvSpPr>
          <p:nvPr>
            <p:ph idx="1"/>
          </p:nvPr>
        </p:nvSpPr>
        <p:spPr/>
        <p:txBody>
          <a:bodyPr>
            <a:normAutofit/>
          </a:bodyPr>
          <a:lstStyle/>
          <a:p>
            <a:pPr marL="306000" lvl="0" indent="-306000" algn="just" defTabSz="457200">
              <a:lnSpc>
                <a:spcPct val="100000"/>
              </a:lnSpc>
              <a:spcBef>
                <a:spcPct val="20000"/>
              </a:spcBef>
              <a:spcAft>
                <a:spcPts val="600"/>
              </a:spcAft>
              <a:buClr>
                <a:srgbClr val="903163"/>
              </a:buClr>
              <a:buSzPct val="92000"/>
              <a:buFont typeface="Wingdings" panose="05000000000000000000" pitchFamily="2" charset="2"/>
              <a:buChar char="Ø"/>
            </a:pPr>
            <a:endParaRPr lang="es-MX" sz="900" dirty="0" smtClean="0">
              <a:solidFill>
                <a:prstClr val="black"/>
              </a:solidFill>
              <a:latin typeface="Gibson" pitchFamily="50" charset="0"/>
            </a:endParaRPr>
          </a:p>
          <a:p>
            <a:pPr lvl="0" algn="just"/>
            <a:r>
              <a:rPr lang="es-MX" sz="1800" dirty="0">
                <a:latin typeface="Gibson Heavy"/>
              </a:rPr>
              <a:t>Dar a conocer de manera oportuna los programas, acciones y actividades que emprende el Sistema DIF Michoacán.</a:t>
            </a:r>
          </a:p>
          <a:p>
            <a:pPr lvl="0" algn="just"/>
            <a:r>
              <a:rPr lang="es-MX" sz="1800" dirty="0">
                <a:latin typeface="Gibson Heavy"/>
              </a:rPr>
              <a:t>Posicionar entre la población el programa insignia Núcleos Infantiles para el Desarrollo Social (NIDOS).</a:t>
            </a:r>
          </a:p>
          <a:p>
            <a:pPr lvl="0" algn="just"/>
            <a:r>
              <a:rPr lang="es-MX" sz="1800" dirty="0">
                <a:latin typeface="Gibson Heavy"/>
              </a:rPr>
              <a:t>Informar sobre los Derechos Humanos de niñas, niños, adolescentes y personas adultas mayores, atendidos por la Procuraduría de Protección de Niñas, niños y Adolescentes, y la Procuraduría de la Defensa y Representación del Adulto Mayor, respectivamente.</a:t>
            </a:r>
          </a:p>
          <a:p>
            <a:pPr lvl="0" algn="just"/>
            <a:r>
              <a:rPr lang="es-MX" sz="1800" dirty="0">
                <a:latin typeface="Gibson Heavy"/>
              </a:rPr>
              <a:t>Hacer uso de las herramientas de comunicación que nos ofrece la Coordinación General de Comunicación Social.</a:t>
            </a:r>
          </a:p>
          <a:p>
            <a:pPr lvl="0" algn="just"/>
            <a:r>
              <a:rPr lang="es-MX" sz="1800" dirty="0">
                <a:latin typeface="Gibson Heavy"/>
              </a:rPr>
              <a:t>En conjunto con la Coordinación General de Comunicación Social, implementar las Estrategias de Comunicación o las Campañas necesarias para difundir los programas alineados al Plan Estatal de Desarrollo 2021-2027 y contenidos en el Programa Operativo Anual 2025.</a:t>
            </a:r>
          </a:p>
          <a:p>
            <a:pPr marL="306000" lvl="0" indent="-306000" algn="just" defTabSz="457200">
              <a:lnSpc>
                <a:spcPct val="100000"/>
              </a:lnSpc>
              <a:spcBef>
                <a:spcPct val="20000"/>
              </a:spcBef>
              <a:spcAft>
                <a:spcPts val="600"/>
              </a:spcAft>
              <a:buClr>
                <a:srgbClr val="903163"/>
              </a:buClr>
              <a:buSzPct val="92000"/>
              <a:buFont typeface="Wingdings" panose="05000000000000000000" pitchFamily="2" charset="2"/>
              <a:buChar char="Ø"/>
            </a:pPr>
            <a:endParaRPr lang="es-MX" sz="900" dirty="0" smtClean="0">
              <a:solidFill>
                <a:prstClr val="black"/>
              </a:solidFill>
              <a:latin typeface="Gibson" pitchFamily="50" charset="0"/>
            </a:endParaRPr>
          </a:p>
          <a:p>
            <a:pPr marL="0" lvl="0" indent="0" algn="just" defTabSz="457200">
              <a:lnSpc>
                <a:spcPct val="100000"/>
              </a:lnSpc>
              <a:spcBef>
                <a:spcPct val="20000"/>
              </a:spcBef>
              <a:spcAft>
                <a:spcPts val="600"/>
              </a:spcAft>
              <a:buClr>
                <a:srgbClr val="903163"/>
              </a:buClr>
              <a:buSzPct val="92000"/>
              <a:buNone/>
            </a:pPr>
            <a:endParaRPr lang="es-MX" sz="900" dirty="0">
              <a:solidFill>
                <a:prstClr val="black"/>
              </a:solidFill>
              <a:latin typeface="Gibson" pitchFamily="50" charset="0"/>
            </a:endParaRPr>
          </a:p>
          <a:p>
            <a:endParaRPr lang="es-419" dirty="0"/>
          </a:p>
        </p:txBody>
      </p:sp>
    </p:spTree>
    <p:extLst>
      <p:ext uri="{BB962C8B-B14F-4D97-AF65-F5344CB8AC3E}">
        <p14:creationId xmlns:p14="http://schemas.microsoft.com/office/powerpoint/2010/main" val="2807742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9425"/>
            <a:ext cx="10515600" cy="1095506"/>
          </a:xfrm>
        </p:spPr>
        <p:txBody>
          <a:bodyPr>
            <a:normAutofit/>
          </a:bodyPr>
          <a:lstStyle/>
          <a:p>
            <a:pPr algn="ctr"/>
            <a:r>
              <a:rPr lang="es-MX" sz="3000" cap="none" dirty="0">
                <a:solidFill>
                  <a:schemeClr val="bg1"/>
                </a:solidFill>
                <a:latin typeface="Gibson Heavy" pitchFamily="50" charset="0"/>
              </a:rPr>
              <a:t>OBJETIVOS DE LA ESTRATEGIA DE COMUNICACIÓN INSTITUCIONAL </a:t>
            </a:r>
            <a:endParaRPr lang="es-419" sz="3000" cap="none" dirty="0">
              <a:solidFill>
                <a:schemeClr val="bg1"/>
              </a:solidFill>
              <a:latin typeface="Gibson Heavy" pitchFamily="50" charset="0"/>
            </a:endParaRPr>
          </a:p>
        </p:txBody>
      </p:sp>
      <p:sp>
        <p:nvSpPr>
          <p:cNvPr id="3" name="Marcador de contenido 2"/>
          <p:cNvSpPr>
            <a:spLocks noGrp="1"/>
          </p:cNvSpPr>
          <p:nvPr>
            <p:ph idx="1"/>
          </p:nvPr>
        </p:nvSpPr>
        <p:spPr/>
        <p:txBody>
          <a:bodyPr>
            <a:normAutofit/>
          </a:bodyPr>
          <a:lstStyle/>
          <a:p>
            <a:pPr marL="0" indent="0" algn="just">
              <a:buNone/>
            </a:pPr>
            <a:endParaRPr lang="es-MX" sz="1800" dirty="0" smtClean="0">
              <a:latin typeface="Gibson Heavy"/>
            </a:endParaRPr>
          </a:p>
          <a:p>
            <a:pPr marL="0" indent="0" algn="just">
              <a:buNone/>
            </a:pPr>
            <a:endParaRPr lang="es-MX" sz="1800" dirty="0">
              <a:latin typeface="Gibson Heavy"/>
            </a:endParaRPr>
          </a:p>
          <a:p>
            <a:pPr marL="0" indent="0" algn="just">
              <a:buNone/>
            </a:pPr>
            <a:endParaRPr lang="es-MX" sz="1800" dirty="0" smtClean="0">
              <a:latin typeface="Gibson Heavy"/>
            </a:endParaRPr>
          </a:p>
          <a:p>
            <a:pPr marL="0" indent="0" algn="just">
              <a:buNone/>
            </a:pPr>
            <a:endParaRPr lang="es-MX" sz="1800" dirty="0">
              <a:latin typeface="Gibson Heavy"/>
            </a:endParaRPr>
          </a:p>
          <a:p>
            <a:pPr marL="0" indent="0" algn="just">
              <a:buNone/>
            </a:pPr>
            <a:r>
              <a:rPr lang="es-MX" sz="1800" dirty="0" smtClean="0">
                <a:latin typeface="Gibson Heavy"/>
              </a:rPr>
              <a:t>Dar </a:t>
            </a:r>
            <a:r>
              <a:rPr lang="es-MX" sz="1800" dirty="0">
                <a:latin typeface="Gibson Heavy"/>
              </a:rPr>
              <a:t>a conocer, a través de los medios masivos de comunicación, las redes sociales y de los medios alternativos y electrónicos, los programas, acciones y actividades realizados por el Sistema DIF Michoacán, encaminados al desarrollo social de los Grupos Prioritarios.</a:t>
            </a:r>
          </a:p>
        </p:txBody>
      </p:sp>
    </p:spTree>
    <p:extLst>
      <p:ext uri="{BB962C8B-B14F-4D97-AF65-F5344CB8AC3E}">
        <p14:creationId xmlns:p14="http://schemas.microsoft.com/office/powerpoint/2010/main" val="3162011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228065"/>
            <a:ext cx="10515600" cy="823070"/>
          </a:xfrm>
        </p:spPr>
        <p:txBody>
          <a:bodyPr>
            <a:normAutofit/>
          </a:bodyPr>
          <a:lstStyle/>
          <a:p>
            <a:pPr algn="ctr"/>
            <a:r>
              <a:rPr lang="es-MX" sz="3000" dirty="0">
                <a:solidFill>
                  <a:schemeClr val="bg1"/>
                </a:solidFill>
                <a:latin typeface="Gibson Heavy" pitchFamily="50" charset="0"/>
              </a:rPr>
              <a:t>DIFUSIÓN DE OBRAS Y ACCIONES</a:t>
            </a:r>
            <a:endParaRPr lang="es-419" sz="3000" dirty="0">
              <a:solidFill>
                <a:schemeClr val="bg1"/>
              </a:solidFill>
              <a:latin typeface="Gibson Heavy" pitchFamily="50" charset="0"/>
            </a:endParaRPr>
          </a:p>
        </p:txBody>
      </p:sp>
      <p:sp>
        <p:nvSpPr>
          <p:cNvPr id="3" name="Marcador de contenido 2"/>
          <p:cNvSpPr>
            <a:spLocks noGrp="1"/>
          </p:cNvSpPr>
          <p:nvPr>
            <p:ph idx="1"/>
          </p:nvPr>
        </p:nvSpPr>
        <p:spPr>
          <a:xfrm>
            <a:off x="838200" y="1644242"/>
            <a:ext cx="10515600" cy="4532721"/>
          </a:xfrm>
        </p:spPr>
        <p:txBody>
          <a:bodyPr>
            <a:normAutofit fontScale="92500" lnSpcReduction="10000"/>
          </a:bodyPr>
          <a:lstStyle/>
          <a:p>
            <a:pPr marL="0" lvl="0" indent="0" algn="just" defTabSz="457200">
              <a:lnSpc>
                <a:spcPct val="100000"/>
              </a:lnSpc>
              <a:spcBef>
                <a:spcPts val="0"/>
              </a:spcBef>
              <a:buNone/>
            </a:pPr>
            <a:r>
              <a:rPr lang="es-MX" sz="1700" dirty="0">
                <a:solidFill>
                  <a:prstClr val="black"/>
                </a:solidFill>
                <a:latin typeface="Gibson Heavy"/>
              </a:rPr>
              <a:t>Para el Sistema DIF Michoacán, es una prioridad que los programas que realiza o desarrolla, lleguen a todos los Grupos Prioritarios de la entidad, para ello, es importante, que se comuniquen o difundan a través de los medios de comunicación convencionales y digitales, además, de en todas las herramientas de comunicación con que cuenta la Coordinación General de Comunicación del Gobierno del estado de Michoacán.</a:t>
            </a:r>
          </a:p>
          <a:p>
            <a:pPr marL="0" lvl="0" indent="0" algn="just" defTabSz="457200">
              <a:lnSpc>
                <a:spcPct val="100000"/>
              </a:lnSpc>
              <a:spcBef>
                <a:spcPts val="0"/>
              </a:spcBef>
              <a:buNone/>
            </a:pPr>
            <a:endParaRPr lang="es-MX" sz="1700" dirty="0">
              <a:solidFill>
                <a:prstClr val="black"/>
              </a:solidFill>
              <a:latin typeface="Gibson Heavy"/>
            </a:endParaRPr>
          </a:p>
          <a:p>
            <a:pPr marL="285750" lvl="0" indent="-285750" algn="just" defTabSz="457200">
              <a:lnSpc>
                <a:spcPct val="100000"/>
              </a:lnSpc>
              <a:spcBef>
                <a:spcPts val="0"/>
              </a:spcBef>
            </a:pPr>
            <a:r>
              <a:rPr lang="es-MX" sz="1700" dirty="0" smtClean="0">
                <a:solidFill>
                  <a:prstClr val="black"/>
                </a:solidFill>
                <a:latin typeface="Gibson Heavy"/>
              </a:rPr>
              <a:t>NIDOS, </a:t>
            </a:r>
            <a:r>
              <a:rPr lang="es-MX" sz="1700" dirty="0">
                <a:solidFill>
                  <a:prstClr val="black"/>
                </a:solidFill>
                <a:latin typeface="Gibson Heavy"/>
              </a:rPr>
              <a:t>atención a niñas y niños hijos de padres jornaleros. </a:t>
            </a:r>
          </a:p>
          <a:p>
            <a:pPr marL="285750" lvl="0" indent="-285750" algn="just" defTabSz="457200">
              <a:lnSpc>
                <a:spcPct val="100000"/>
              </a:lnSpc>
              <a:spcBef>
                <a:spcPts val="0"/>
              </a:spcBef>
            </a:pPr>
            <a:r>
              <a:rPr lang="es-MX" sz="1700" dirty="0" smtClean="0">
                <a:solidFill>
                  <a:prstClr val="black"/>
                </a:solidFill>
                <a:latin typeface="Gibson Heavy"/>
              </a:rPr>
              <a:t>Atención Alimentaria, Desayunos </a:t>
            </a:r>
            <a:r>
              <a:rPr lang="es-MX" sz="1700" dirty="0">
                <a:solidFill>
                  <a:prstClr val="black"/>
                </a:solidFill>
                <a:latin typeface="Gibson Heavy"/>
              </a:rPr>
              <a:t>Escolares Calientes, Comedores Comunitarios, programas de Asistencia Social Alimentaria </a:t>
            </a:r>
            <a:r>
              <a:rPr lang="es-MX" sz="1700" dirty="0" smtClean="0">
                <a:solidFill>
                  <a:prstClr val="black"/>
                </a:solidFill>
                <a:latin typeface="Gibson Heavy"/>
              </a:rPr>
              <a:t>y Asistencia Social Alimentaria </a:t>
            </a:r>
            <a:r>
              <a:rPr lang="es-MX" sz="1700" dirty="0">
                <a:solidFill>
                  <a:prstClr val="black"/>
                </a:solidFill>
                <a:latin typeface="Gibson Heavy"/>
              </a:rPr>
              <a:t>1000 días de </a:t>
            </a:r>
            <a:r>
              <a:rPr lang="es-MX" sz="1700" dirty="0" smtClean="0">
                <a:solidFill>
                  <a:prstClr val="black"/>
                </a:solidFill>
                <a:latin typeface="Gibson Heavy"/>
              </a:rPr>
              <a:t>vida.</a:t>
            </a:r>
            <a:endParaRPr lang="es-MX" sz="1700" dirty="0">
              <a:solidFill>
                <a:prstClr val="black"/>
              </a:solidFill>
              <a:latin typeface="Gibson Heavy"/>
            </a:endParaRPr>
          </a:p>
          <a:p>
            <a:pPr marL="285750" lvl="0" indent="-285750" algn="just" defTabSz="457200">
              <a:lnSpc>
                <a:spcPct val="100000"/>
              </a:lnSpc>
              <a:spcBef>
                <a:spcPts val="0"/>
              </a:spcBef>
            </a:pPr>
            <a:r>
              <a:rPr lang="es-MX" sz="1700" dirty="0" smtClean="0">
                <a:solidFill>
                  <a:prstClr val="black"/>
                </a:solidFill>
                <a:latin typeface="Gibson Heavy"/>
              </a:rPr>
              <a:t>Procuraduría </a:t>
            </a:r>
            <a:r>
              <a:rPr lang="es-MX" sz="1700" dirty="0">
                <a:solidFill>
                  <a:prstClr val="black"/>
                </a:solidFill>
                <a:latin typeface="Gibson Heavy"/>
              </a:rPr>
              <a:t>del Adulto Mayor </a:t>
            </a:r>
            <a:r>
              <a:rPr lang="es-MX" sz="1700" dirty="0" smtClean="0">
                <a:solidFill>
                  <a:prstClr val="black"/>
                </a:solidFill>
                <a:latin typeface="Gibson Heavy"/>
              </a:rPr>
              <a:t>Atención </a:t>
            </a:r>
            <a:r>
              <a:rPr lang="es-MX" sz="1700" dirty="0">
                <a:solidFill>
                  <a:prstClr val="black"/>
                </a:solidFill>
                <a:latin typeface="Gibson Heavy"/>
              </a:rPr>
              <a:t>a Adultos </a:t>
            </a:r>
            <a:r>
              <a:rPr lang="es-MX" sz="1700" dirty="0" smtClean="0">
                <a:solidFill>
                  <a:prstClr val="black"/>
                </a:solidFill>
                <a:latin typeface="Gibson Heavy"/>
              </a:rPr>
              <a:t>Mayores en acogimiento residencial del </a:t>
            </a:r>
            <a:r>
              <a:rPr lang="es-MX" sz="1700" dirty="0">
                <a:solidFill>
                  <a:prstClr val="black"/>
                </a:solidFill>
                <a:latin typeface="Gibson Heavy"/>
              </a:rPr>
              <a:t>Sistema DIF Michoacán; </a:t>
            </a:r>
            <a:r>
              <a:rPr lang="es-MX" sz="1700" dirty="0" smtClean="0">
                <a:solidFill>
                  <a:prstClr val="black"/>
                </a:solidFill>
                <a:latin typeface="Gibson Heavy"/>
              </a:rPr>
              <a:t>     fortalecimiento </a:t>
            </a:r>
            <a:r>
              <a:rPr lang="es-MX" sz="1700" dirty="0">
                <a:solidFill>
                  <a:prstClr val="black"/>
                </a:solidFill>
                <a:latin typeface="Gibson Heavy"/>
              </a:rPr>
              <a:t>de </a:t>
            </a:r>
            <a:r>
              <a:rPr lang="es-MX" sz="1700" dirty="0" smtClean="0">
                <a:solidFill>
                  <a:prstClr val="black"/>
                </a:solidFill>
                <a:latin typeface="Gibson Heavy"/>
              </a:rPr>
              <a:t>Casas de Día </a:t>
            </a:r>
            <a:r>
              <a:rPr lang="es-MX" sz="1700" dirty="0">
                <a:solidFill>
                  <a:prstClr val="black"/>
                </a:solidFill>
                <a:latin typeface="Gibson Heavy"/>
              </a:rPr>
              <a:t>de Adultos </a:t>
            </a:r>
            <a:r>
              <a:rPr lang="es-MX" sz="1700" dirty="0" smtClean="0">
                <a:solidFill>
                  <a:prstClr val="black"/>
                </a:solidFill>
                <a:latin typeface="Gibson Heavy"/>
              </a:rPr>
              <a:t>Mayores, y el Día del Adulto Mayor. </a:t>
            </a:r>
            <a:endParaRPr lang="es-MX" sz="1700" dirty="0">
              <a:solidFill>
                <a:prstClr val="black"/>
              </a:solidFill>
              <a:latin typeface="Gibson Heavy"/>
            </a:endParaRPr>
          </a:p>
          <a:p>
            <a:pPr marL="285750" lvl="0" indent="-285750" algn="just" defTabSz="457200">
              <a:lnSpc>
                <a:spcPct val="100000"/>
              </a:lnSpc>
              <a:spcBef>
                <a:spcPts val="0"/>
              </a:spcBef>
            </a:pPr>
            <a:r>
              <a:rPr lang="es-MX" sz="1700" dirty="0" smtClean="0">
                <a:solidFill>
                  <a:prstClr val="black"/>
                </a:solidFill>
                <a:latin typeface="Gibson Heavy"/>
              </a:rPr>
              <a:t>Asistencia </a:t>
            </a:r>
            <a:r>
              <a:rPr lang="es-MX" sz="1700" dirty="0">
                <a:solidFill>
                  <a:prstClr val="black"/>
                </a:solidFill>
                <a:latin typeface="Gibson Heavy"/>
              </a:rPr>
              <a:t>Social </a:t>
            </a:r>
            <a:r>
              <a:rPr lang="es-MX" sz="1700" dirty="0" smtClean="0">
                <a:solidFill>
                  <a:prstClr val="black"/>
                </a:solidFill>
                <a:latin typeface="Gibson Heavy"/>
              </a:rPr>
              <a:t>Dotación </a:t>
            </a:r>
            <a:r>
              <a:rPr lang="es-MX" sz="1700" dirty="0">
                <a:solidFill>
                  <a:prstClr val="black"/>
                </a:solidFill>
                <a:latin typeface="Gibson Heavy"/>
              </a:rPr>
              <a:t>de a</a:t>
            </a:r>
            <a:r>
              <a:rPr lang="es-MX" sz="1700" dirty="0" smtClean="0">
                <a:solidFill>
                  <a:prstClr val="black"/>
                </a:solidFill>
                <a:latin typeface="Gibson Heavy"/>
              </a:rPr>
              <a:t>paratos </a:t>
            </a:r>
            <a:r>
              <a:rPr lang="es-MX" sz="1700" dirty="0">
                <a:solidFill>
                  <a:prstClr val="black"/>
                </a:solidFill>
                <a:latin typeface="Gibson Heavy"/>
              </a:rPr>
              <a:t>f</a:t>
            </a:r>
            <a:r>
              <a:rPr lang="es-MX" sz="1700" dirty="0" smtClean="0">
                <a:solidFill>
                  <a:prstClr val="black"/>
                </a:solidFill>
                <a:latin typeface="Gibson Heavy"/>
              </a:rPr>
              <a:t>uncionales </a:t>
            </a:r>
            <a:r>
              <a:rPr lang="es-MX" sz="1700" dirty="0">
                <a:solidFill>
                  <a:prstClr val="black"/>
                </a:solidFill>
                <a:latin typeface="Gibson Heavy"/>
              </a:rPr>
              <a:t>para </a:t>
            </a:r>
            <a:r>
              <a:rPr lang="es-MX" sz="1700" dirty="0" smtClean="0">
                <a:solidFill>
                  <a:prstClr val="black"/>
                </a:solidFill>
                <a:latin typeface="Gibson Heavy"/>
              </a:rPr>
              <a:t>personas </a:t>
            </a:r>
            <a:r>
              <a:rPr lang="es-MX" sz="1700" dirty="0">
                <a:solidFill>
                  <a:prstClr val="black"/>
                </a:solidFill>
                <a:latin typeface="Gibson Heavy"/>
              </a:rPr>
              <a:t>con </a:t>
            </a:r>
            <a:r>
              <a:rPr lang="es-MX" sz="1700" dirty="0" smtClean="0">
                <a:solidFill>
                  <a:prstClr val="black"/>
                </a:solidFill>
                <a:latin typeface="Gibson Heavy"/>
              </a:rPr>
              <a:t>discapacidad.</a:t>
            </a:r>
            <a:endParaRPr lang="es-MX" sz="1700" dirty="0">
              <a:solidFill>
                <a:prstClr val="black"/>
              </a:solidFill>
              <a:latin typeface="Gibson Heavy"/>
            </a:endParaRPr>
          </a:p>
          <a:p>
            <a:pPr marL="285750" lvl="0" indent="-285750" algn="just" defTabSz="457200">
              <a:lnSpc>
                <a:spcPct val="100000"/>
              </a:lnSpc>
              <a:spcBef>
                <a:spcPts val="0"/>
              </a:spcBef>
            </a:pPr>
            <a:r>
              <a:rPr lang="es-MX" sz="1700" dirty="0" smtClean="0">
                <a:solidFill>
                  <a:prstClr val="black"/>
                </a:solidFill>
                <a:latin typeface="Gibson Heavy"/>
              </a:rPr>
              <a:t>Atención </a:t>
            </a:r>
            <a:r>
              <a:rPr lang="es-MX" sz="1700" dirty="0">
                <a:solidFill>
                  <a:prstClr val="black"/>
                </a:solidFill>
                <a:latin typeface="Gibson Heavy"/>
              </a:rPr>
              <a:t>en materia de </a:t>
            </a:r>
            <a:r>
              <a:rPr lang="es-MX" sz="1700" dirty="0" smtClean="0">
                <a:solidFill>
                  <a:prstClr val="black"/>
                </a:solidFill>
                <a:latin typeface="Gibson Heavy"/>
              </a:rPr>
              <a:t>rehabilitación </a:t>
            </a:r>
            <a:r>
              <a:rPr lang="es-MX" sz="1700" dirty="0">
                <a:solidFill>
                  <a:prstClr val="black"/>
                </a:solidFill>
                <a:latin typeface="Gibson Heavy"/>
              </a:rPr>
              <a:t>y </a:t>
            </a:r>
            <a:r>
              <a:rPr lang="es-MX" sz="1700" dirty="0" smtClean="0">
                <a:solidFill>
                  <a:prstClr val="black"/>
                </a:solidFill>
                <a:latin typeface="Gibson Heavy"/>
              </a:rPr>
              <a:t>discapacidad </a:t>
            </a:r>
            <a:r>
              <a:rPr lang="es-MX" sz="1700" dirty="0">
                <a:solidFill>
                  <a:prstClr val="black"/>
                </a:solidFill>
                <a:latin typeface="Gibson Heavy"/>
              </a:rPr>
              <a:t>en el Centro de Rehabilitación y Educación Especial, </a:t>
            </a:r>
            <a:r>
              <a:rPr lang="es-MX" sz="1700" dirty="0" smtClean="0">
                <a:solidFill>
                  <a:prstClr val="black"/>
                </a:solidFill>
                <a:latin typeface="Gibson Heavy"/>
              </a:rPr>
              <a:t>CREE. </a:t>
            </a:r>
            <a:r>
              <a:rPr lang="es-MX" sz="1700" dirty="0">
                <a:solidFill>
                  <a:prstClr val="black"/>
                </a:solidFill>
                <a:latin typeface="Gibson Heavy"/>
              </a:rPr>
              <a:t>Y de </a:t>
            </a:r>
            <a:r>
              <a:rPr lang="es-MX" sz="1700" dirty="0" smtClean="0">
                <a:solidFill>
                  <a:prstClr val="black"/>
                </a:solidFill>
                <a:latin typeface="Gibson Heavy"/>
              </a:rPr>
              <a:t>las Unidades </a:t>
            </a:r>
            <a:r>
              <a:rPr lang="es-MX" sz="1700" dirty="0">
                <a:solidFill>
                  <a:prstClr val="black"/>
                </a:solidFill>
                <a:latin typeface="Gibson Heavy"/>
              </a:rPr>
              <a:t>Básicas </a:t>
            </a:r>
            <a:r>
              <a:rPr lang="es-MX" sz="1700" dirty="0" smtClean="0">
                <a:solidFill>
                  <a:prstClr val="black"/>
                </a:solidFill>
                <a:latin typeface="Gibson Heavy"/>
              </a:rPr>
              <a:t>de Rehabilitación son </a:t>
            </a:r>
            <a:r>
              <a:rPr lang="es-MX" sz="1700" dirty="0">
                <a:solidFill>
                  <a:prstClr val="black"/>
                </a:solidFill>
                <a:latin typeface="Gibson Heavy"/>
              </a:rPr>
              <a:t>equipados por el Sistema DIF Michoacán y se ubican en varios </a:t>
            </a:r>
            <a:r>
              <a:rPr lang="es-MX" sz="1700" dirty="0" smtClean="0">
                <a:solidFill>
                  <a:prstClr val="black"/>
                </a:solidFill>
                <a:latin typeface="Gibson Heavy"/>
              </a:rPr>
              <a:t>municipios </a:t>
            </a:r>
            <a:r>
              <a:rPr lang="es-MX" sz="1700" dirty="0">
                <a:solidFill>
                  <a:prstClr val="black"/>
                </a:solidFill>
                <a:latin typeface="Gibson Heavy"/>
              </a:rPr>
              <a:t>del </a:t>
            </a:r>
            <a:r>
              <a:rPr lang="es-MX" sz="1700" dirty="0" smtClean="0">
                <a:solidFill>
                  <a:prstClr val="black"/>
                </a:solidFill>
                <a:latin typeface="Gibson Heavy"/>
              </a:rPr>
              <a:t>estado.</a:t>
            </a:r>
            <a:endParaRPr lang="es-MX" sz="1700" dirty="0">
              <a:solidFill>
                <a:prstClr val="black"/>
              </a:solidFill>
              <a:latin typeface="Gibson Heavy"/>
            </a:endParaRPr>
          </a:p>
          <a:p>
            <a:pPr marL="285750" lvl="0" indent="-285750" algn="just" defTabSz="457200">
              <a:lnSpc>
                <a:spcPct val="100000"/>
              </a:lnSpc>
              <a:spcBef>
                <a:spcPts val="0"/>
              </a:spcBef>
            </a:pPr>
            <a:r>
              <a:rPr lang="es-MX" sz="1700" dirty="0" smtClean="0">
                <a:solidFill>
                  <a:prstClr val="black"/>
                </a:solidFill>
                <a:latin typeface="Gibson Heavy"/>
              </a:rPr>
              <a:t>Fortalecimiento </a:t>
            </a:r>
            <a:r>
              <a:rPr lang="es-MX" sz="1700" dirty="0">
                <a:solidFill>
                  <a:prstClr val="black"/>
                </a:solidFill>
                <a:latin typeface="Gibson Heavy"/>
              </a:rPr>
              <a:t>familiar y promoción de los derechos de la infancia.</a:t>
            </a:r>
          </a:p>
          <a:p>
            <a:pPr marL="285750" lvl="0" indent="-285750" algn="just" defTabSz="457200">
              <a:lnSpc>
                <a:spcPct val="100000"/>
              </a:lnSpc>
              <a:spcBef>
                <a:spcPts val="0"/>
              </a:spcBef>
            </a:pPr>
            <a:r>
              <a:rPr lang="es-MX" sz="1700" dirty="0" smtClean="0">
                <a:solidFill>
                  <a:prstClr val="black"/>
                </a:solidFill>
                <a:latin typeface="Gibson Heavy"/>
              </a:rPr>
              <a:t>Fortalecimientos </a:t>
            </a:r>
            <a:r>
              <a:rPr lang="es-MX" sz="1700" dirty="0">
                <a:solidFill>
                  <a:prstClr val="black"/>
                </a:solidFill>
                <a:latin typeface="Gibson Heavy"/>
              </a:rPr>
              <a:t>de PAMAR y CCPI</a:t>
            </a:r>
            <a:r>
              <a:rPr lang="es-MX" sz="1700" dirty="0" smtClean="0">
                <a:solidFill>
                  <a:prstClr val="black"/>
                </a:solidFill>
                <a:latin typeface="Gibson Heavy"/>
              </a:rPr>
              <a:t>.</a:t>
            </a:r>
          </a:p>
          <a:p>
            <a:pPr marL="285750" lvl="0" indent="-285750" algn="just" defTabSz="457200">
              <a:lnSpc>
                <a:spcPct val="100000"/>
              </a:lnSpc>
              <a:spcBef>
                <a:spcPts val="0"/>
              </a:spcBef>
            </a:pPr>
            <a:r>
              <a:rPr lang="es-MX" sz="1700" dirty="0" smtClean="0">
                <a:solidFill>
                  <a:prstClr val="black"/>
                </a:solidFill>
                <a:latin typeface="Gibson Heavy"/>
              </a:rPr>
              <a:t>Campeonato </a:t>
            </a:r>
            <a:r>
              <a:rPr lang="es-MX" sz="1700" dirty="0">
                <a:solidFill>
                  <a:prstClr val="black"/>
                </a:solidFill>
                <a:latin typeface="Gibson Heavy"/>
              </a:rPr>
              <a:t>Nacional de Judo F. Hernández 2025</a:t>
            </a:r>
            <a:r>
              <a:rPr lang="es-MX" sz="1700" dirty="0" smtClean="0">
                <a:solidFill>
                  <a:prstClr val="black"/>
                </a:solidFill>
                <a:latin typeface="Gibson Heavy"/>
              </a:rPr>
              <a:t>.</a:t>
            </a:r>
          </a:p>
          <a:p>
            <a:pPr marL="285750" lvl="0" indent="-285750" algn="just" defTabSz="457200">
              <a:lnSpc>
                <a:spcPct val="100000"/>
              </a:lnSpc>
              <a:spcBef>
                <a:spcPts val="0"/>
              </a:spcBef>
            </a:pPr>
            <a:r>
              <a:rPr lang="es-MX" sz="1700" dirty="0" smtClean="0">
                <a:solidFill>
                  <a:prstClr val="black"/>
                </a:solidFill>
                <a:latin typeface="Gibson Heavy"/>
              </a:rPr>
              <a:t>16° Premio al Merito de las Personas con Discapacidad 2025.</a:t>
            </a:r>
            <a:endParaRPr lang="es-MX" sz="1700" dirty="0">
              <a:solidFill>
                <a:prstClr val="black"/>
              </a:solidFill>
              <a:latin typeface="Gibson Heavy"/>
            </a:endParaRPr>
          </a:p>
          <a:p>
            <a:pPr marL="285750" lvl="0" indent="-285750" algn="just" defTabSz="457200">
              <a:lnSpc>
                <a:spcPct val="100000"/>
              </a:lnSpc>
              <a:spcBef>
                <a:spcPts val="0"/>
              </a:spcBef>
            </a:pPr>
            <a:r>
              <a:rPr lang="es-MX" sz="1700" dirty="0" smtClean="0">
                <a:solidFill>
                  <a:prstClr val="black"/>
                </a:solidFill>
                <a:latin typeface="Gibson Heavy"/>
              </a:rPr>
              <a:t>Donación </a:t>
            </a:r>
            <a:r>
              <a:rPr lang="es-MX" sz="1700" dirty="0">
                <a:solidFill>
                  <a:prstClr val="black"/>
                </a:solidFill>
                <a:latin typeface="Gibson Heavy"/>
              </a:rPr>
              <a:t>de cobijas.</a:t>
            </a:r>
          </a:p>
          <a:p>
            <a:pPr marL="285750" lvl="0" indent="-285750" algn="just" defTabSz="457200">
              <a:lnSpc>
                <a:spcPct val="100000"/>
              </a:lnSpc>
              <a:spcBef>
                <a:spcPts val="0"/>
              </a:spcBef>
            </a:pPr>
            <a:r>
              <a:rPr lang="es-MX" sz="1700" dirty="0" smtClean="0">
                <a:solidFill>
                  <a:prstClr val="black"/>
                </a:solidFill>
                <a:latin typeface="Gibson Heavy"/>
              </a:rPr>
              <a:t>Donación </a:t>
            </a:r>
            <a:r>
              <a:rPr lang="es-MX" sz="1700" dirty="0">
                <a:solidFill>
                  <a:prstClr val="black"/>
                </a:solidFill>
                <a:latin typeface="Gibson Heavy"/>
              </a:rPr>
              <a:t>de juguete</a:t>
            </a:r>
            <a:r>
              <a:rPr lang="es-MX" sz="1700" dirty="0" smtClean="0">
                <a:solidFill>
                  <a:prstClr val="black"/>
                </a:solidFill>
                <a:latin typeface="Gibson Heavy"/>
              </a:rPr>
              <a:t>.</a:t>
            </a:r>
          </a:p>
          <a:p>
            <a:pPr marL="0" indent="0">
              <a:buNone/>
            </a:pPr>
            <a:endParaRPr lang="es-419" dirty="0">
              <a:solidFill>
                <a:schemeClr val="tx1"/>
              </a:solidFill>
              <a:latin typeface="Gibson" pitchFamily="50" charset="0"/>
            </a:endParaRPr>
          </a:p>
        </p:txBody>
      </p:sp>
    </p:spTree>
    <p:extLst>
      <p:ext uri="{BB962C8B-B14F-4D97-AF65-F5344CB8AC3E}">
        <p14:creationId xmlns:p14="http://schemas.microsoft.com/office/powerpoint/2010/main" val="1199908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838200" y="235145"/>
            <a:ext cx="10515600" cy="905377"/>
          </a:xfrm>
        </p:spPr>
        <p:txBody>
          <a:bodyPr>
            <a:normAutofit/>
          </a:bodyPr>
          <a:lstStyle/>
          <a:p>
            <a:pPr algn="ctr"/>
            <a:r>
              <a:rPr lang="es-419" sz="3000" dirty="0">
                <a:solidFill>
                  <a:schemeClr val="bg1"/>
                </a:solidFill>
                <a:latin typeface="Gibson Heavy" pitchFamily="50" charset="0"/>
              </a:rPr>
              <a:t>CAMPAÑAS TRANSVERSALES PROYECTADAS</a:t>
            </a:r>
          </a:p>
        </p:txBody>
      </p:sp>
      <p:graphicFrame>
        <p:nvGraphicFramePr>
          <p:cNvPr id="8" name="Tabla 7"/>
          <p:cNvGraphicFramePr>
            <a:graphicFrameLocks noGrp="1"/>
          </p:cNvGraphicFramePr>
          <p:nvPr>
            <p:extLst>
              <p:ext uri="{D42A27DB-BD31-4B8C-83A1-F6EECF244321}">
                <p14:modId xmlns:p14="http://schemas.microsoft.com/office/powerpoint/2010/main" val="1397984246"/>
              </p:ext>
            </p:extLst>
          </p:nvPr>
        </p:nvGraphicFramePr>
        <p:xfrm>
          <a:off x="575894" y="2201735"/>
          <a:ext cx="11029618" cy="3755312"/>
        </p:xfrm>
        <a:graphic>
          <a:graphicData uri="http://schemas.openxmlformats.org/drawingml/2006/table">
            <a:tbl>
              <a:tblPr firstRow="1" firstCol="1" bandRow="1">
                <a:tableStyleId>{5C22544A-7EE6-4342-B048-85BDC9FD1C3A}</a:tableStyleId>
              </a:tblPr>
              <a:tblGrid>
                <a:gridCol w="521386">
                  <a:extLst>
                    <a:ext uri="{9D8B030D-6E8A-4147-A177-3AD203B41FA5}">
                      <a16:colId xmlns:a16="http://schemas.microsoft.com/office/drawing/2014/main" val="956451747"/>
                    </a:ext>
                  </a:extLst>
                </a:gridCol>
                <a:gridCol w="2621382">
                  <a:extLst>
                    <a:ext uri="{9D8B030D-6E8A-4147-A177-3AD203B41FA5}">
                      <a16:colId xmlns:a16="http://schemas.microsoft.com/office/drawing/2014/main" val="402506100"/>
                    </a:ext>
                  </a:extLst>
                </a:gridCol>
                <a:gridCol w="1167314">
                  <a:extLst>
                    <a:ext uri="{9D8B030D-6E8A-4147-A177-3AD203B41FA5}">
                      <a16:colId xmlns:a16="http://schemas.microsoft.com/office/drawing/2014/main" val="342373652"/>
                    </a:ext>
                  </a:extLst>
                </a:gridCol>
                <a:gridCol w="1825798">
                  <a:extLst>
                    <a:ext uri="{9D8B030D-6E8A-4147-A177-3AD203B41FA5}">
                      <a16:colId xmlns:a16="http://schemas.microsoft.com/office/drawing/2014/main" val="135497907"/>
                    </a:ext>
                  </a:extLst>
                </a:gridCol>
                <a:gridCol w="389104">
                  <a:extLst>
                    <a:ext uri="{9D8B030D-6E8A-4147-A177-3AD203B41FA5}">
                      <a16:colId xmlns:a16="http://schemas.microsoft.com/office/drawing/2014/main" val="2077888290"/>
                    </a:ext>
                  </a:extLst>
                </a:gridCol>
                <a:gridCol w="374139">
                  <a:extLst>
                    <a:ext uri="{9D8B030D-6E8A-4147-A177-3AD203B41FA5}">
                      <a16:colId xmlns:a16="http://schemas.microsoft.com/office/drawing/2014/main" val="2553288403"/>
                    </a:ext>
                  </a:extLst>
                </a:gridCol>
                <a:gridCol w="360300">
                  <a:extLst>
                    <a:ext uri="{9D8B030D-6E8A-4147-A177-3AD203B41FA5}">
                      <a16:colId xmlns:a16="http://schemas.microsoft.com/office/drawing/2014/main" val="136091483"/>
                    </a:ext>
                  </a:extLst>
                </a:gridCol>
                <a:gridCol w="402943">
                  <a:extLst>
                    <a:ext uri="{9D8B030D-6E8A-4147-A177-3AD203B41FA5}">
                      <a16:colId xmlns:a16="http://schemas.microsoft.com/office/drawing/2014/main" val="3392684012"/>
                    </a:ext>
                  </a:extLst>
                </a:gridCol>
                <a:gridCol w="374139">
                  <a:extLst>
                    <a:ext uri="{9D8B030D-6E8A-4147-A177-3AD203B41FA5}">
                      <a16:colId xmlns:a16="http://schemas.microsoft.com/office/drawing/2014/main" val="1714171795"/>
                    </a:ext>
                  </a:extLst>
                </a:gridCol>
                <a:gridCol w="344208">
                  <a:extLst>
                    <a:ext uri="{9D8B030D-6E8A-4147-A177-3AD203B41FA5}">
                      <a16:colId xmlns:a16="http://schemas.microsoft.com/office/drawing/2014/main" val="1785670713"/>
                    </a:ext>
                  </a:extLst>
                </a:gridCol>
                <a:gridCol w="344208">
                  <a:extLst>
                    <a:ext uri="{9D8B030D-6E8A-4147-A177-3AD203B41FA5}">
                      <a16:colId xmlns:a16="http://schemas.microsoft.com/office/drawing/2014/main" val="2291646724"/>
                    </a:ext>
                  </a:extLst>
                </a:gridCol>
                <a:gridCol w="359174">
                  <a:extLst>
                    <a:ext uri="{9D8B030D-6E8A-4147-A177-3AD203B41FA5}">
                      <a16:colId xmlns:a16="http://schemas.microsoft.com/office/drawing/2014/main" val="3772597897"/>
                    </a:ext>
                  </a:extLst>
                </a:gridCol>
                <a:gridCol w="374139">
                  <a:extLst>
                    <a:ext uri="{9D8B030D-6E8A-4147-A177-3AD203B41FA5}">
                      <a16:colId xmlns:a16="http://schemas.microsoft.com/office/drawing/2014/main" val="647519128"/>
                    </a:ext>
                  </a:extLst>
                </a:gridCol>
                <a:gridCol w="359174">
                  <a:extLst>
                    <a:ext uri="{9D8B030D-6E8A-4147-A177-3AD203B41FA5}">
                      <a16:colId xmlns:a16="http://schemas.microsoft.com/office/drawing/2014/main" val="2331346477"/>
                    </a:ext>
                  </a:extLst>
                </a:gridCol>
                <a:gridCol w="359174">
                  <a:extLst>
                    <a:ext uri="{9D8B030D-6E8A-4147-A177-3AD203B41FA5}">
                      <a16:colId xmlns:a16="http://schemas.microsoft.com/office/drawing/2014/main" val="2846546250"/>
                    </a:ext>
                  </a:extLst>
                </a:gridCol>
                <a:gridCol w="337770">
                  <a:extLst>
                    <a:ext uri="{9D8B030D-6E8A-4147-A177-3AD203B41FA5}">
                      <a16:colId xmlns:a16="http://schemas.microsoft.com/office/drawing/2014/main" val="2695154313"/>
                    </a:ext>
                  </a:extLst>
                </a:gridCol>
                <a:gridCol w="515266">
                  <a:extLst>
                    <a:ext uri="{9D8B030D-6E8A-4147-A177-3AD203B41FA5}">
                      <a16:colId xmlns:a16="http://schemas.microsoft.com/office/drawing/2014/main" val="1545172234"/>
                    </a:ext>
                  </a:extLst>
                </a:gridCol>
              </a:tblGrid>
              <a:tr h="256543">
                <a:tc>
                  <a:txBody>
                    <a:bodyPr/>
                    <a:lstStyle/>
                    <a:p>
                      <a:pPr algn="ctr">
                        <a:lnSpc>
                          <a:spcPct val="107000"/>
                        </a:lnSpc>
                        <a:spcAft>
                          <a:spcPts val="800"/>
                        </a:spcAft>
                      </a:pPr>
                      <a:r>
                        <a:rPr lang="es-ES" sz="700" dirty="0">
                          <a:effectLst/>
                          <a:latin typeface="Gibson" pitchFamily="50" charset="0"/>
                        </a:rPr>
                        <a:t>NO.</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NOMBRE DE LA ESTRATEGIA DE DIFUSIÓN</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PLATAFORMA</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META DE LA ACTIVIDAD</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ENE</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FEB</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MAR</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ABR</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MAY</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JUN</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JUL</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AGO</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SEP</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OCT</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NOV</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DIC</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TOTAL</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extLst>
                  <a:ext uri="{0D108BD9-81ED-4DB2-BD59-A6C34878D82A}">
                    <a16:rowId xmlns:a16="http://schemas.microsoft.com/office/drawing/2014/main" val="2382206453"/>
                  </a:ext>
                </a:extLst>
              </a:tr>
              <a:tr h="176926">
                <a:tc rowSpan="4">
                  <a:txBody>
                    <a:bodyPr/>
                    <a:lstStyle/>
                    <a:p>
                      <a:pPr algn="ctr">
                        <a:lnSpc>
                          <a:spcPct val="107000"/>
                        </a:lnSpc>
                        <a:spcAft>
                          <a:spcPts val="800"/>
                        </a:spcAft>
                      </a:pPr>
                      <a:r>
                        <a:rPr lang="es-ES" sz="700" dirty="0">
                          <a:effectLst/>
                          <a:latin typeface="Gibson" pitchFamily="50" charset="0"/>
                        </a:rPr>
                        <a:t>1</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rowSpan="4">
                  <a:txBody>
                    <a:bodyPr/>
                    <a:lstStyle/>
                    <a:p>
                      <a:pPr algn="ctr">
                        <a:lnSpc>
                          <a:spcPct val="107000"/>
                        </a:lnSpc>
                        <a:spcAft>
                          <a:spcPts val="800"/>
                        </a:spcAft>
                      </a:pPr>
                      <a:r>
                        <a:rPr lang="es-ES" sz="700" dirty="0" smtClean="0">
                          <a:effectLst/>
                          <a:latin typeface="Gibson" pitchFamily="50" charset="0"/>
                        </a:rPr>
                        <a:t>ATENCIÓN ALIMENTARIA</a:t>
                      </a: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SPOT DE RADIO</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rowSpan="4">
                  <a:txBody>
                    <a:bodyPr/>
                    <a:lstStyle/>
                    <a:p>
                      <a:pPr algn="ctr">
                        <a:lnSpc>
                          <a:spcPct val="107000"/>
                        </a:lnSpc>
                        <a:spcAft>
                          <a:spcPts val="800"/>
                        </a:spcAft>
                      </a:pPr>
                      <a:r>
                        <a:rPr lang="es-MX" sz="600" dirty="0" smtClean="0">
                          <a:effectLst/>
                          <a:latin typeface="Gibson" pitchFamily="50" charset="0"/>
                        </a:rPr>
                        <a:t>ESTE PROGRAMA TIENE COBERTURA ESTATAL, YA QUE ESTÁ DIRIGIDO A TODOS LOS GRUPOS PRIORITARIOS DE MICHOACÁN.</a:t>
                      </a:r>
                      <a:endParaRPr lang="es-MX" sz="600" dirty="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253631969"/>
                  </a:ext>
                </a:extLst>
              </a:tr>
              <a:tr h="251117">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SPOT DE TELEVISIÓN</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772095840"/>
                  </a:ext>
                </a:extLst>
              </a:tr>
              <a:tr h="176926">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ESPECTACULARES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868638270"/>
                  </a:ext>
                </a:extLst>
              </a:tr>
              <a:tr h="274235">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VIDEOS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458658302"/>
                  </a:ext>
                </a:extLst>
              </a:tr>
              <a:tr h="256543">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endParaRPr lang="es-MX" sz="7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INSERCIONES EN PRENSA</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2829950213"/>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GIRA DE MEDIOS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9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r>
                        <a:rPr lang="es-ES" sz="600" dirty="0" smtClean="0">
                          <a:effectLst/>
                          <a:latin typeface="Gibson" pitchFamily="50"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555146454"/>
                  </a:ext>
                </a:extLst>
              </a:tr>
              <a:tr h="380391">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PARTICIPACIÓN EN LA MEDIA HORA ESTATAL</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9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688343981"/>
                  </a:ext>
                </a:extLst>
              </a:tr>
              <a:tr h="256543">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PANTALLAS ELECTRÓNICAS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MX" sz="6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2567906590"/>
                  </a:ext>
                </a:extLst>
              </a:tr>
              <a:tr h="467454">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MATERIALES EN REDES</a:t>
                      </a:r>
                      <a:r>
                        <a:rPr lang="es-ES" sz="700" baseline="0" dirty="0">
                          <a:effectLst/>
                          <a:latin typeface="Gibson" pitchFamily="50" charset="0"/>
                        </a:rPr>
                        <a:t> SOCIALES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MX" sz="6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smtClean="0">
                          <a:effectLst/>
                          <a:latin typeface="Gibson" pitchFamily="50" charset="0"/>
                        </a:rPr>
                        <a:t>1</a:t>
                      </a: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r>
                        <a:rPr lang="es-ES" sz="600" dirty="0" smtClean="0">
                          <a:effectLst/>
                          <a:latin typeface="Gibson" pitchFamily="50"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smtClean="0">
                          <a:effectLst/>
                          <a:latin typeface="Gibson" pitchFamily="50" charset="0"/>
                        </a:rPr>
                        <a:t>1</a:t>
                      </a: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kumimoji="0" lang="es-ES" sz="600" b="0" i="0" u="none" strike="noStrike" kern="1200" cap="none" spc="0" normalizeH="0" baseline="0" noProof="0" dirty="0" smtClean="0">
                          <a:ln>
                            <a:noFill/>
                          </a:ln>
                          <a:solidFill>
                            <a:prstClr val="black"/>
                          </a:solidFill>
                          <a:effectLst/>
                          <a:uLnTx/>
                          <a:uFillTx/>
                          <a:latin typeface="Gibson" pitchFamily="50" charset="0"/>
                          <a:ea typeface="+mn-ea"/>
                          <a:cs typeface="+mn-cs"/>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kumimoji="0" lang="es-ES" sz="600" b="0" i="0" u="none" strike="noStrike" kern="1200" cap="none" spc="0" normalizeH="0" baseline="0" noProof="0" dirty="0" smtClean="0">
                          <a:ln>
                            <a:noFill/>
                          </a:ln>
                          <a:solidFill>
                            <a:prstClr val="black"/>
                          </a:solidFill>
                          <a:effectLst/>
                          <a:uLnTx/>
                          <a:uFillTx/>
                          <a:latin typeface="Gibson" pitchFamily="50" charset="0"/>
                          <a:ea typeface="+mn-ea"/>
                          <a:cs typeface="+mn-cs"/>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kumimoji="0" lang="es-ES" sz="600" b="0" i="0" u="none" strike="noStrike" kern="1200" cap="none" spc="0" normalizeH="0" baseline="0" noProof="0" dirty="0" smtClean="0">
                          <a:ln>
                            <a:noFill/>
                          </a:ln>
                          <a:solidFill>
                            <a:prstClr val="black"/>
                          </a:solidFill>
                          <a:effectLst/>
                          <a:uLnTx/>
                          <a:uFillTx/>
                          <a:latin typeface="Gibson" pitchFamily="50" charset="0"/>
                          <a:ea typeface="+mn-ea"/>
                          <a:cs typeface="+mn-cs"/>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1526483105"/>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ES"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CARTELES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889228464"/>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VOLANTES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403763195"/>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BOLETINES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kumimoji="0" lang="es-ES" sz="600" b="0" i="0" u="none" strike="noStrike" kern="1200" cap="none" spc="0" normalizeH="0" baseline="0" noProof="0" dirty="0" smtClean="0">
                          <a:ln>
                            <a:noFill/>
                          </a:ln>
                          <a:solidFill>
                            <a:prstClr val="black"/>
                          </a:solidFill>
                          <a:effectLst/>
                          <a:uLnTx/>
                          <a:uFillTx/>
                          <a:latin typeface="Gibson" pitchFamily="50" charset="0"/>
                          <a:ea typeface="+mn-ea"/>
                          <a:cs typeface="+mn-cs"/>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kumimoji="0" lang="es-ES" sz="600" b="0" i="0" u="none" strike="noStrike" kern="1200" cap="none" spc="0" normalizeH="0" baseline="0" noProof="0" dirty="0" smtClean="0">
                          <a:ln>
                            <a:noFill/>
                          </a:ln>
                          <a:solidFill>
                            <a:prstClr val="black"/>
                          </a:solidFill>
                          <a:effectLst/>
                          <a:uLnTx/>
                          <a:uFillTx/>
                          <a:latin typeface="Gibson" pitchFamily="50" charset="0"/>
                          <a:ea typeface="+mn-ea"/>
                          <a:cs typeface="+mn-cs"/>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kumimoji="0" lang="es-ES" sz="600" b="0" i="0" u="none" strike="noStrike" kern="1200" cap="none" spc="0" normalizeH="0" baseline="0" noProof="0" dirty="0" smtClean="0">
                          <a:ln>
                            <a:noFill/>
                          </a:ln>
                          <a:solidFill>
                            <a:prstClr val="black"/>
                          </a:solidFill>
                          <a:effectLst/>
                          <a:uLnTx/>
                          <a:uFillTx/>
                          <a:latin typeface="Gibson" pitchFamily="50" charset="0"/>
                          <a:ea typeface="+mn-ea"/>
                          <a:cs typeface="+mn-cs"/>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7</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089187774"/>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ENTREVISTAS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1471058486"/>
                  </a:ext>
                </a:extLst>
              </a:tr>
              <a:tr h="329774">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COMUNICADOS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770320603"/>
                  </a:ext>
                </a:extLst>
              </a:tr>
            </a:tbl>
          </a:graphicData>
        </a:graphic>
      </p:graphicFrame>
      <p:sp>
        <p:nvSpPr>
          <p:cNvPr id="9" name="Rectángulo 8"/>
          <p:cNvSpPr/>
          <p:nvPr/>
        </p:nvSpPr>
        <p:spPr>
          <a:xfrm>
            <a:off x="575896" y="6154470"/>
            <a:ext cx="11029616" cy="355738"/>
          </a:xfrm>
          <a:prstGeom prst="rect">
            <a:avLst/>
          </a:prstGeom>
        </p:spPr>
        <p:txBody>
          <a:bodyPr wrap="square">
            <a:spAutoFit/>
          </a:bodyPr>
          <a:lstStyle/>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*CONSIDERAR AL MOMENTO DE REALIZAR LA SOLICITUD, ENVIAR CON ANTELACIÓN LA PROPUESTA DE DISEÑO, TEXTOS, FOTOGRAFÍAS, GRABACIONES Y LO NECESARIO PARA LA DIFUSIÓN DE LOS MATERIALES.</a:t>
            </a:r>
            <a:endParaRPr lang="es-419" sz="800" dirty="0">
              <a:solidFill>
                <a:srgbClr val="FF0000"/>
              </a:solidFill>
              <a:latin typeface="Gibson" pitchFamily="50" charset="0"/>
              <a:ea typeface="Sagona Book"/>
              <a:cs typeface="Times New Roman" panose="02020603050405020304" pitchFamily="18" charset="0"/>
            </a:endParaRPr>
          </a:p>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**CONSIDERANDO EL USO DE LAS PLATAFORMAS EN RAZÓN DE LA POBLACIÓN OBJETIVO (SEGMENTACIÓN).</a:t>
            </a:r>
            <a:endParaRPr lang="es-419" sz="800" dirty="0">
              <a:solidFill>
                <a:srgbClr val="FF0000"/>
              </a:solidFill>
              <a:effectLst/>
              <a:latin typeface="Gibson" pitchFamily="50" charset="0"/>
              <a:ea typeface="Sagona Book"/>
              <a:cs typeface="Times New Roman" panose="02020603050405020304" pitchFamily="18" charset="0"/>
            </a:endParaRPr>
          </a:p>
        </p:txBody>
      </p:sp>
    </p:spTree>
    <p:extLst>
      <p:ext uri="{BB962C8B-B14F-4D97-AF65-F5344CB8AC3E}">
        <p14:creationId xmlns:p14="http://schemas.microsoft.com/office/powerpoint/2010/main" val="4117668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838200" y="235145"/>
            <a:ext cx="10515600" cy="905377"/>
          </a:xfrm>
        </p:spPr>
        <p:txBody>
          <a:bodyPr>
            <a:normAutofit/>
          </a:bodyPr>
          <a:lstStyle/>
          <a:p>
            <a:pPr algn="ctr"/>
            <a:r>
              <a:rPr lang="es-419" sz="3000" dirty="0">
                <a:solidFill>
                  <a:schemeClr val="bg1"/>
                </a:solidFill>
                <a:latin typeface="Gibson Heavy" pitchFamily="50" charset="0"/>
              </a:rPr>
              <a:t>CAMPAÑAS TRANSVERSALES PROYECTADAS</a:t>
            </a:r>
          </a:p>
        </p:txBody>
      </p:sp>
      <p:graphicFrame>
        <p:nvGraphicFramePr>
          <p:cNvPr id="8" name="Tabla 7"/>
          <p:cNvGraphicFramePr>
            <a:graphicFrameLocks noGrp="1"/>
          </p:cNvGraphicFramePr>
          <p:nvPr>
            <p:extLst>
              <p:ext uri="{D42A27DB-BD31-4B8C-83A1-F6EECF244321}">
                <p14:modId xmlns:p14="http://schemas.microsoft.com/office/powerpoint/2010/main" val="1708118165"/>
              </p:ext>
            </p:extLst>
          </p:nvPr>
        </p:nvGraphicFramePr>
        <p:xfrm>
          <a:off x="575894" y="2201735"/>
          <a:ext cx="11029618" cy="3755312"/>
        </p:xfrm>
        <a:graphic>
          <a:graphicData uri="http://schemas.openxmlformats.org/drawingml/2006/table">
            <a:tbl>
              <a:tblPr firstRow="1" firstCol="1" bandRow="1">
                <a:tableStyleId>{5C22544A-7EE6-4342-B048-85BDC9FD1C3A}</a:tableStyleId>
              </a:tblPr>
              <a:tblGrid>
                <a:gridCol w="521386">
                  <a:extLst>
                    <a:ext uri="{9D8B030D-6E8A-4147-A177-3AD203B41FA5}">
                      <a16:colId xmlns:a16="http://schemas.microsoft.com/office/drawing/2014/main" val="956451747"/>
                    </a:ext>
                  </a:extLst>
                </a:gridCol>
                <a:gridCol w="2621382">
                  <a:extLst>
                    <a:ext uri="{9D8B030D-6E8A-4147-A177-3AD203B41FA5}">
                      <a16:colId xmlns:a16="http://schemas.microsoft.com/office/drawing/2014/main" val="402506100"/>
                    </a:ext>
                  </a:extLst>
                </a:gridCol>
                <a:gridCol w="1167314">
                  <a:extLst>
                    <a:ext uri="{9D8B030D-6E8A-4147-A177-3AD203B41FA5}">
                      <a16:colId xmlns:a16="http://schemas.microsoft.com/office/drawing/2014/main" val="342373652"/>
                    </a:ext>
                  </a:extLst>
                </a:gridCol>
                <a:gridCol w="1825798">
                  <a:extLst>
                    <a:ext uri="{9D8B030D-6E8A-4147-A177-3AD203B41FA5}">
                      <a16:colId xmlns:a16="http://schemas.microsoft.com/office/drawing/2014/main" val="135497907"/>
                    </a:ext>
                  </a:extLst>
                </a:gridCol>
                <a:gridCol w="389104">
                  <a:extLst>
                    <a:ext uri="{9D8B030D-6E8A-4147-A177-3AD203B41FA5}">
                      <a16:colId xmlns:a16="http://schemas.microsoft.com/office/drawing/2014/main" val="2077888290"/>
                    </a:ext>
                  </a:extLst>
                </a:gridCol>
                <a:gridCol w="374139">
                  <a:extLst>
                    <a:ext uri="{9D8B030D-6E8A-4147-A177-3AD203B41FA5}">
                      <a16:colId xmlns:a16="http://schemas.microsoft.com/office/drawing/2014/main" val="2553288403"/>
                    </a:ext>
                  </a:extLst>
                </a:gridCol>
                <a:gridCol w="360300">
                  <a:extLst>
                    <a:ext uri="{9D8B030D-6E8A-4147-A177-3AD203B41FA5}">
                      <a16:colId xmlns:a16="http://schemas.microsoft.com/office/drawing/2014/main" val="136091483"/>
                    </a:ext>
                  </a:extLst>
                </a:gridCol>
                <a:gridCol w="402943">
                  <a:extLst>
                    <a:ext uri="{9D8B030D-6E8A-4147-A177-3AD203B41FA5}">
                      <a16:colId xmlns:a16="http://schemas.microsoft.com/office/drawing/2014/main" val="3392684012"/>
                    </a:ext>
                  </a:extLst>
                </a:gridCol>
                <a:gridCol w="374139">
                  <a:extLst>
                    <a:ext uri="{9D8B030D-6E8A-4147-A177-3AD203B41FA5}">
                      <a16:colId xmlns:a16="http://schemas.microsoft.com/office/drawing/2014/main" val="1714171795"/>
                    </a:ext>
                  </a:extLst>
                </a:gridCol>
                <a:gridCol w="344208">
                  <a:extLst>
                    <a:ext uri="{9D8B030D-6E8A-4147-A177-3AD203B41FA5}">
                      <a16:colId xmlns:a16="http://schemas.microsoft.com/office/drawing/2014/main" val="1785670713"/>
                    </a:ext>
                  </a:extLst>
                </a:gridCol>
                <a:gridCol w="344208">
                  <a:extLst>
                    <a:ext uri="{9D8B030D-6E8A-4147-A177-3AD203B41FA5}">
                      <a16:colId xmlns:a16="http://schemas.microsoft.com/office/drawing/2014/main" val="2291646724"/>
                    </a:ext>
                  </a:extLst>
                </a:gridCol>
                <a:gridCol w="359174">
                  <a:extLst>
                    <a:ext uri="{9D8B030D-6E8A-4147-A177-3AD203B41FA5}">
                      <a16:colId xmlns:a16="http://schemas.microsoft.com/office/drawing/2014/main" val="3772597897"/>
                    </a:ext>
                  </a:extLst>
                </a:gridCol>
                <a:gridCol w="374139">
                  <a:extLst>
                    <a:ext uri="{9D8B030D-6E8A-4147-A177-3AD203B41FA5}">
                      <a16:colId xmlns:a16="http://schemas.microsoft.com/office/drawing/2014/main" val="647519128"/>
                    </a:ext>
                  </a:extLst>
                </a:gridCol>
                <a:gridCol w="359174">
                  <a:extLst>
                    <a:ext uri="{9D8B030D-6E8A-4147-A177-3AD203B41FA5}">
                      <a16:colId xmlns:a16="http://schemas.microsoft.com/office/drawing/2014/main" val="2331346477"/>
                    </a:ext>
                  </a:extLst>
                </a:gridCol>
                <a:gridCol w="359174">
                  <a:extLst>
                    <a:ext uri="{9D8B030D-6E8A-4147-A177-3AD203B41FA5}">
                      <a16:colId xmlns:a16="http://schemas.microsoft.com/office/drawing/2014/main" val="2846546250"/>
                    </a:ext>
                  </a:extLst>
                </a:gridCol>
                <a:gridCol w="344208">
                  <a:extLst>
                    <a:ext uri="{9D8B030D-6E8A-4147-A177-3AD203B41FA5}">
                      <a16:colId xmlns:a16="http://schemas.microsoft.com/office/drawing/2014/main" val="2695154313"/>
                    </a:ext>
                  </a:extLst>
                </a:gridCol>
                <a:gridCol w="508828">
                  <a:extLst>
                    <a:ext uri="{9D8B030D-6E8A-4147-A177-3AD203B41FA5}">
                      <a16:colId xmlns:a16="http://schemas.microsoft.com/office/drawing/2014/main" val="1545172234"/>
                    </a:ext>
                  </a:extLst>
                </a:gridCol>
              </a:tblGrid>
              <a:tr h="256543">
                <a:tc>
                  <a:txBody>
                    <a:bodyPr/>
                    <a:lstStyle/>
                    <a:p>
                      <a:pPr algn="ctr">
                        <a:lnSpc>
                          <a:spcPct val="107000"/>
                        </a:lnSpc>
                        <a:spcAft>
                          <a:spcPts val="800"/>
                        </a:spcAft>
                      </a:pPr>
                      <a:r>
                        <a:rPr lang="es-ES" sz="700" dirty="0">
                          <a:effectLst/>
                          <a:latin typeface="Gibson" pitchFamily="50" charset="0"/>
                        </a:rPr>
                        <a:t>NO.</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NOMBRE DE LA ESTRATEGIA DE DIFUSIÓN</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PLATAFORMA</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META DE LA ACTIVIDAD</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ENE</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FEB</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MAR</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ABR</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MAY</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JUN</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JUL</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AGO</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SEP</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OCT</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NOV</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DIC</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TOTAL</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extLst>
                  <a:ext uri="{0D108BD9-81ED-4DB2-BD59-A6C34878D82A}">
                    <a16:rowId xmlns:a16="http://schemas.microsoft.com/office/drawing/2014/main" val="2382206453"/>
                  </a:ext>
                </a:extLst>
              </a:tr>
              <a:tr h="176926">
                <a:tc rowSpan="4">
                  <a:txBody>
                    <a:bodyPr/>
                    <a:lstStyle/>
                    <a:p>
                      <a:pPr algn="ctr">
                        <a:lnSpc>
                          <a:spcPct val="107000"/>
                        </a:lnSpc>
                        <a:spcAft>
                          <a:spcPts val="800"/>
                        </a:spcAft>
                      </a:pPr>
                      <a:r>
                        <a:rPr lang="es-ES" sz="700" dirty="0" smtClean="0">
                          <a:effectLst/>
                          <a:latin typeface="Gibson" pitchFamily="50" charset="0"/>
                          <a:ea typeface="+mn-ea"/>
                          <a:cs typeface="+mn-cs"/>
                        </a:rPr>
                        <a:t>2</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rowSpan="4">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s-MX" sz="700" dirty="0" smtClean="0">
                          <a:effectLst/>
                          <a:latin typeface="Gibson" pitchFamily="50" charset="0"/>
                        </a:rPr>
                        <a:t>ASISTENCIA SOCIAL (DOTACIÓN DE APOYOS FUNCIONALES PARA PERSONAS CON DISCAPACIDAD).</a:t>
                      </a:r>
                    </a:p>
                    <a:p>
                      <a:pPr algn="ctr">
                        <a:lnSpc>
                          <a:spcPct val="107000"/>
                        </a:lnSpc>
                        <a:spcAft>
                          <a:spcPts val="800"/>
                        </a:spcAft>
                      </a:pPr>
                      <a:endParaRPr lang="es-ES"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SPOT DE RADIO</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rowSpan="4">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s-ES" sz="600" dirty="0" smtClean="0">
                          <a:effectLst/>
                          <a:latin typeface="Gibson" pitchFamily="50" charset="0"/>
                        </a:rPr>
                        <a:t> PROGRAMA DE COBERTURA ESTATAL, DIRIGIDO A TODAS LAS PERSINAS CON DISCAPACIDAD.</a:t>
                      </a:r>
                      <a:endParaRPr lang="es-419" sz="900" dirty="0" smtClean="0">
                        <a:effectLst/>
                        <a:latin typeface="Gibson" pitchFamily="50" charset="0"/>
                        <a:ea typeface="Sagona Book"/>
                        <a:cs typeface="Times New Roman" panose="02020603050405020304" pitchFamily="18" charset="0"/>
                      </a:endParaRPr>
                    </a:p>
                    <a:p>
                      <a:pPr algn="ctr">
                        <a:lnSpc>
                          <a:spcPct val="107000"/>
                        </a:lnSpc>
                        <a:spcAft>
                          <a:spcPts val="800"/>
                        </a:spcAft>
                      </a:pPr>
                      <a:endParaRPr lang="es-MX" sz="600" dirty="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253631969"/>
                  </a:ext>
                </a:extLst>
              </a:tr>
              <a:tr h="251117">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SPOT DE TELEVISIÓN</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772095840"/>
                  </a:ext>
                </a:extLst>
              </a:tr>
              <a:tr h="176926">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ESPECTACULARES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868638270"/>
                  </a:ext>
                </a:extLst>
              </a:tr>
              <a:tr h="274235">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VIDEOS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458658302"/>
                  </a:ext>
                </a:extLst>
              </a:tr>
              <a:tr h="256543">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endParaRPr lang="es-MX" sz="7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INSERCIONES EN PRENSA</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2829950213"/>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GIRA DE MEDIOS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9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555146454"/>
                  </a:ext>
                </a:extLst>
              </a:tr>
              <a:tr h="380391">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PARTICIPACIÓN EN LA MEDIA HORA ESTATAL</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9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688343981"/>
                  </a:ext>
                </a:extLst>
              </a:tr>
              <a:tr h="256543">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PANTALLAS ELECTRÓNICAS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MX" sz="6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2567906590"/>
                  </a:ext>
                </a:extLst>
              </a:tr>
              <a:tr h="467454">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MATERIALES EN REDES</a:t>
                      </a:r>
                      <a:r>
                        <a:rPr lang="es-ES" sz="700" baseline="0" dirty="0">
                          <a:effectLst/>
                          <a:latin typeface="Gibson" pitchFamily="50" charset="0"/>
                        </a:rPr>
                        <a:t> SOCIALES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MX" sz="6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smtClean="0">
                          <a:effectLst/>
                          <a:latin typeface="Gibson" pitchFamily="50" charset="0"/>
                        </a:rPr>
                        <a:t>12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1526483105"/>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ES"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CARTELES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889228464"/>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VOLANTES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403763195"/>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BOLETINES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8</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089187774"/>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ENTREVISTAS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1471058486"/>
                  </a:ext>
                </a:extLst>
              </a:tr>
              <a:tr h="329774">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COMUNICADOS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770320603"/>
                  </a:ext>
                </a:extLst>
              </a:tr>
            </a:tbl>
          </a:graphicData>
        </a:graphic>
      </p:graphicFrame>
      <p:sp>
        <p:nvSpPr>
          <p:cNvPr id="9" name="Rectángulo 8"/>
          <p:cNvSpPr/>
          <p:nvPr/>
        </p:nvSpPr>
        <p:spPr>
          <a:xfrm>
            <a:off x="575894" y="6171248"/>
            <a:ext cx="11029616" cy="355738"/>
          </a:xfrm>
          <a:prstGeom prst="rect">
            <a:avLst/>
          </a:prstGeom>
        </p:spPr>
        <p:txBody>
          <a:bodyPr wrap="square">
            <a:spAutoFit/>
          </a:bodyPr>
          <a:lstStyle/>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*CONSIDERAR AL MOMENTO DE REALIZAR LA SOLICITUD, ENVIAR CON ANTELACIÓN LA PROPUESTA DE DISEÑO, TEXTOS, FOTOGRAFÍAS, GRABACIONES Y LO NECESARIO PARA LA DIFUSIÓN DE LOS MATERIALES.</a:t>
            </a:r>
            <a:endParaRPr lang="es-419" sz="800" dirty="0">
              <a:solidFill>
                <a:srgbClr val="FF0000"/>
              </a:solidFill>
              <a:latin typeface="Gibson" pitchFamily="50" charset="0"/>
              <a:ea typeface="Sagona Book"/>
              <a:cs typeface="Times New Roman" panose="02020603050405020304" pitchFamily="18" charset="0"/>
            </a:endParaRPr>
          </a:p>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**CONSIDERANDO EL USO DE LAS PLATAFORMAS EN RAZÓN DE LA POBLACIÓN OBJETIVO (SEGMENTACIÓN).</a:t>
            </a:r>
            <a:endParaRPr lang="es-419" sz="800" dirty="0">
              <a:solidFill>
                <a:srgbClr val="FF0000"/>
              </a:solidFill>
              <a:effectLst/>
              <a:latin typeface="Gibson" pitchFamily="50" charset="0"/>
              <a:ea typeface="Sagona Book"/>
              <a:cs typeface="Times New Roman" panose="02020603050405020304" pitchFamily="18" charset="0"/>
            </a:endParaRPr>
          </a:p>
        </p:txBody>
      </p:sp>
    </p:spTree>
    <p:extLst>
      <p:ext uri="{BB962C8B-B14F-4D97-AF65-F5344CB8AC3E}">
        <p14:creationId xmlns:p14="http://schemas.microsoft.com/office/powerpoint/2010/main" val="4040498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838200" y="235145"/>
            <a:ext cx="10515600" cy="905377"/>
          </a:xfrm>
        </p:spPr>
        <p:txBody>
          <a:bodyPr>
            <a:normAutofit/>
          </a:bodyPr>
          <a:lstStyle/>
          <a:p>
            <a:pPr algn="ctr"/>
            <a:r>
              <a:rPr lang="es-419" sz="3000" dirty="0">
                <a:solidFill>
                  <a:schemeClr val="bg1"/>
                </a:solidFill>
                <a:latin typeface="Gibson Heavy" pitchFamily="50" charset="0"/>
              </a:rPr>
              <a:t>CAMPAÑAS TRANSVERSALES PROYECTADAS</a:t>
            </a:r>
          </a:p>
        </p:txBody>
      </p:sp>
      <p:graphicFrame>
        <p:nvGraphicFramePr>
          <p:cNvPr id="8" name="Tabla 7"/>
          <p:cNvGraphicFramePr>
            <a:graphicFrameLocks noGrp="1"/>
          </p:cNvGraphicFramePr>
          <p:nvPr>
            <p:extLst>
              <p:ext uri="{D42A27DB-BD31-4B8C-83A1-F6EECF244321}">
                <p14:modId xmlns:p14="http://schemas.microsoft.com/office/powerpoint/2010/main" val="3243476548"/>
              </p:ext>
            </p:extLst>
          </p:nvPr>
        </p:nvGraphicFramePr>
        <p:xfrm>
          <a:off x="575894" y="2201735"/>
          <a:ext cx="11029618" cy="3755312"/>
        </p:xfrm>
        <a:graphic>
          <a:graphicData uri="http://schemas.openxmlformats.org/drawingml/2006/table">
            <a:tbl>
              <a:tblPr firstRow="1" firstCol="1" bandRow="1">
                <a:tableStyleId>{5C22544A-7EE6-4342-B048-85BDC9FD1C3A}</a:tableStyleId>
              </a:tblPr>
              <a:tblGrid>
                <a:gridCol w="521386">
                  <a:extLst>
                    <a:ext uri="{9D8B030D-6E8A-4147-A177-3AD203B41FA5}">
                      <a16:colId xmlns:a16="http://schemas.microsoft.com/office/drawing/2014/main" val="956451747"/>
                    </a:ext>
                  </a:extLst>
                </a:gridCol>
                <a:gridCol w="2621382">
                  <a:extLst>
                    <a:ext uri="{9D8B030D-6E8A-4147-A177-3AD203B41FA5}">
                      <a16:colId xmlns:a16="http://schemas.microsoft.com/office/drawing/2014/main" val="402506100"/>
                    </a:ext>
                  </a:extLst>
                </a:gridCol>
                <a:gridCol w="1167314">
                  <a:extLst>
                    <a:ext uri="{9D8B030D-6E8A-4147-A177-3AD203B41FA5}">
                      <a16:colId xmlns:a16="http://schemas.microsoft.com/office/drawing/2014/main" val="342373652"/>
                    </a:ext>
                  </a:extLst>
                </a:gridCol>
                <a:gridCol w="1825798">
                  <a:extLst>
                    <a:ext uri="{9D8B030D-6E8A-4147-A177-3AD203B41FA5}">
                      <a16:colId xmlns:a16="http://schemas.microsoft.com/office/drawing/2014/main" val="135497907"/>
                    </a:ext>
                  </a:extLst>
                </a:gridCol>
                <a:gridCol w="389104">
                  <a:extLst>
                    <a:ext uri="{9D8B030D-6E8A-4147-A177-3AD203B41FA5}">
                      <a16:colId xmlns:a16="http://schemas.microsoft.com/office/drawing/2014/main" val="2077888290"/>
                    </a:ext>
                  </a:extLst>
                </a:gridCol>
                <a:gridCol w="374139">
                  <a:extLst>
                    <a:ext uri="{9D8B030D-6E8A-4147-A177-3AD203B41FA5}">
                      <a16:colId xmlns:a16="http://schemas.microsoft.com/office/drawing/2014/main" val="2553288403"/>
                    </a:ext>
                  </a:extLst>
                </a:gridCol>
                <a:gridCol w="360300">
                  <a:extLst>
                    <a:ext uri="{9D8B030D-6E8A-4147-A177-3AD203B41FA5}">
                      <a16:colId xmlns:a16="http://schemas.microsoft.com/office/drawing/2014/main" val="136091483"/>
                    </a:ext>
                  </a:extLst>
                </a:gridCol>
                <a:gridCol w="402943">
                  <a:extLst>
                    <a:ext uri="{9D8B030D-6E8A-4147-A177-3AD203B41FA5}">
                      <a16:colId xmlns:a16="http://schemas.microsoft.com/office/drawing/2014/main" val="3392684012"/>
                    </a:ext>
                  </a:extLst>
                </a:gridCol>
                <a:gridCol w="374139">
                  <a:extLst>
                    <a:ext uri="{9D8B030D-6E8A-4147-A177-3AD203B41FA5}">
                      <a16:colId xmlns:a16="http://schemas.microsoft.com/office/drawing/2014/main" val="1714171795"/>
                    </a:ext>
                  </a:extLst>
                </a:gridCol>
                <a:gridCol w="344208">
                  <a:extLst>
                    <a:ext uri="{9D8B030D-6E8A-4147-A177-3AD203B41FA5}">
                      <a16:colId xmlns:a16="http://schemas.microsoft.com/office/drawing/2014/main" val="1785670713"/>
                    </a:ext>
                  </a:extLst>
                </a:gridCol>
                <a:gridCol w="344208">
                  <a:extLst>
                    <a:ext uri="{9D8B030D-6E8A-4147-A177-3AD203B41FA5}">
                      <a16:colId xmlns:a16="http://schemas.microsoft.com/office/drawing/2014/main" val="2291646724"/>
                    </a:ext>
                  </a:extLst>
                </a:gridCol>
                <a:gridCol w="359174">
                  <a:extLst>
                    <a:ext uri="{9D8B030D-6E8A-4147-A177-3AD203B41FA5}">
                      <a16:colId xmlns:a16="http://schemas.microsoft.com/office/drawing/2014/main" val="3772597897"/>
                    </a:ext>
                  </a:extLst>
                </a:gridCol>
                <a:gridCol w="374139">
                  <a:extLst>
                    <a:ext uri="{9D8B030D-6E8A-4147-A177-3AD203B41FA5}">
                      <a16:colId xmlns:a16="http://schemas.microsoft.com/office/drawing/2014/main" val="647519128"/>
                    </a:ext>
                  </a:extLst>
                </a:gridCol>
                <a:gridCol w="359174">
                  <a:extLst>
                    <a:ext uri="{9D8B030D-6E8A-4147-A177-3AD203B41FA5}">
                      <a16:colId xmlns:a16="http://schemas.microsoft.com/office/drawing/2014/main" val="2331346477"/>
                    </a:ext>
                  </a:extLst>
                </a:gridCol>
                <a:gridCol w="359174">
                  <a:extLst>
                    <a:ext uri="{9D8B030D-6E8A-4147-A177-3AD203B41FA5}">
                      <a16:colId xmlns:a16="http://schemas.microsoft.com/office/drawing/2014/main" val="2846546250"/>
                    </a:ext>
                  </a:extLst>
                </a:gridCol>
                <a:gridCol w="344208">
                  <a:extLst>
                    <a:ext uri="{9D8B030D-6E8A-4147-A177-3AD203B41FA5}">
                      <a16:colId xmlns:a16="http://schemas.microsoft.com/office/drawing/2014/main" val="2695154313"/>
                    </a:ext>
                  </a:extLst>
                </a:gridCol>
                <a:gridCol w="508828">
                  <a:extLst>
                    <a:ext uri="{9D8B030D-6E8A-4147-A177-3AD203B41FA5}">
                      <a16:colId xmlns:a16="http://schemas.microsoft.com/office/drawing/2014/main" val="1545172234"/>
                    </a:ext>
                  </a:extLst>
                </a:gridCol>
              </a:tblGrid>
              <a:tr h="256543">
                <a:tc>
                  <a:txBody>
                    <a:bodyPr/>
                    <a:lstStyle/>
                    <a:p>
                      <a:pPr algn="ctr">
                        <a:lnSpc>
                          <a:spcPct val="107000"/>
                        </a:lnSpc>
                        <a:spcAft>
                          <a:spcPts val="800"/>
                        </a:spcAft>
                      </a:pPr>
                      <a:r>
                        <a:rPr lang="es-ES" sz="700" dirty="0">
                          <a:effectLst/>
                          <a:latin typeface="Gibson" pitchFamily="50" charset="0"/>
                        </a:rPr>
                        <a:t>NO.</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NOMBRE DE LA ESTRATEGIA DE DIFUSIÓN</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PLATAFORMA</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META DE LA ACTIVIDAD</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ENE</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FEB</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MAR</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ABR</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MAY</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JUN</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JUL</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AGO</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SEP</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OCT</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NOV</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DIC</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TOTAL</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extLst>
                  <a:ext uri="{0D108BD9-81ED-4DB2-BD59-A6C34878D82A}">
                    <a16:rowId xmlns:a16="http://schemas.microsoft.com/office/drawing/2014/main" val="2382206453"/>
                  </a:ext>
                </a:extLst>
              </a:tr>
              <a:tr h="176926">
                <a:tc rowSpan="4">
                  <a:txBody>
                    <a:bodyPr/>
                    <a:lstStyle/>
                    <a:p>
                      <a:pPr algn="ctr">
                        <a:lnSpc>
                          <a:spcPct val="107000"/>
                        </a:lnSpc>
                        <a:spcAft>
                          <a:spcPts val="800"/>
                        </a:spcAft>
                      </a:pPr>
                      <a:r>
                        <a:rPr lang="es-419" sz="700" dirty="0" smtClean="0">
                          <a:effectLst/>
                          <a:latin typeface="Gibson" pitchFamily="50" charset="0"/>
                          <a:ea typeface="Sagona Book"/>
                          <a:cs typeface="Times New Roman" panose="02020603050405020304" pitchFamily="18" charset="0"/>
                        </a:rPr>
                        <a:t>3</a:t>
                      </a:r>
                      <a:endParaRPr lang="es-419" sz="7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rowSpan="4">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s-ES" sz="700" dirty="0" smtClean="0">
                          <a:effectLst/>
                          <a:latin typeface="Gibson" pitchFamily="50" charset="0"/>
                        </a:rPr>
                        <a:t> </a:t>
                      </a:r>
                      <a:r>
                        <a:rPr lang="es-MX" sz="700" dirty="0" smtClean="0">
                          <a:effectLst/>
                          <a:latin typeface="Gibson" pitchFamily="50" charset="0"/>
                        </a:rPr>
                        <a:t>PROCURADURÍA DE LA DEFENSA Y REPRESENTACIÓN </a:t>
                      </a:r>
                      <a:r>
                        <a:rPr lang="es-MX" sz="700" dirty="0" smtClean="0">
                          <a:effectLst/>
                          <a:latin typeface="Gibson" pitchFamily="50" charset="0"/>
                        </a:rPr>
                        <a:t>DEL</a:t>
                      </a:r>
                      <a:r>
                        <a:rPr lang="es-MX" sz="700" baseline="0" dirty="0" smtClean="0">
                          <a:effectLst/>
                          <a:latin typeface="Gibson" pitchFamily="50" charset="0"/>
                        </a:rPr>
                        <a:t> </a:t>
                      </a:r>
                      <a:r>
                        <a:rPr lang="es-MX" sz="700" dirty="0" smtClean="0">
                          <a:effectLst/>
                          <a:latin typeface="Gibson" pitchFamily="50" charset="0"/>
                        </a:rPr>
                        <a:t>ADULTO </a:t>
                      </a:r>
                      <a:r>
                        <a:rPr lang="es-MX" sz="700" dirty="0" smtClean="0">
                          <a:effectLst/>
                          <a:latin typeface="Gibson" pitchFamily="50" charset="0"/>
                        </a:rPr>
                        <a:t>MAYOR </a:t>
                      </a:r>
                    </a:p>
                    <a:p>
                      <a:pPr algn="ctr">
                        <a:lnSpc>
                          <a:spcPct val="107000"/>
                        </a:lnSpc>
                        <a:spcAft>
                          <a:spcPts val="800"/>
                        </a:spcAft>
                      </a:pPr>
                      <a:endParaRPr lang="es-ES"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SPOT DE RADIO</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rowSpan="4">
                  <a:txBody>
                    <a:bodyPr/>
                    <a:lstStyle/>
                    <a:p>
                      <a:pPr algn="ctr">
                        <a:lnSpc>
                          <a:spcPct val="107000"/>
                        </a:lnSpc>
                        <a:spcAft>
                          <a:spcPts val="800"/>
                        </a:spcAft>
                      </a:pPr>
                      <a:r>
                        <a:rPr lang="es-MX" sz="600" dirty="0" smtClean="0">
                          <a:effectLst/>
                          <a:latin typeface="Gibson" pitchFamily="50" charset="0"/>
                        </a:rPr>
                        <a:t>LAS PERSONAS ADULTAS MAYORES DE MICHOACÁN, CONOZCAN LOS SERVICIOS QUE OFRECE LA PROCURADURÍA DEL ADULTO MAYOR, ADEMÁS, DE INFORMAR SOBRE LAS FERIAS DE LA SALUD, QUE SE REALIZAN EN EL INTERIOR DEL ESTADO POR REGIÓN.</a:t>
                      </a:r>
                      <a:endParaRPr lang="es-MX" sz="600" dirty="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3</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4</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253631969"/>
                  </a:ext>
                </a:extLst>
              </a:tr>
              <a:tr h="251117">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SPOT DE TELEVISIÓN</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772095840"/>
                  </a:ext>
                </a:extLst>
              </a:tr>
              <a:tr h="176926">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ESPECTACULARES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868638270"/>
                  </a:ext>
                </a:extLst>
              </a:tr>
              <a:tr h="274235">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VIDEOS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458658302"/>
                  </a:ext>
                </a:extLst>
              </a:tr>
              <a:tr h="256543">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endParaRPr lang="es-MX" sz="7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INSERCIONES EN PRENSA</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10</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10</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2829950213"/>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GIRA DE MEDIOS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9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555146454"/>
                  </a:ext>
                </a:extLst>
              </a:tr>
              <a:tr h="380391">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PARTICIPACIÓN EN LA MEDIA HORA ESTATAL</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9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688343981"/>
                  </a:ext>
                </a:extLst>
              </a:tr>
              <a:tr h="256543">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PANTALLAS ELECTRÓNICAS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MX" sz="6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2567906590"/>
                  </a:ext>
                </a:extLst>
              </a:tr>
              <a:tr h="467454">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MATERIALES EN REDES</a:t>
                      </a:r>
                      <a:r>
                        <a:rPr lang="es-ES" sz="700" baseline="0" dirty="0">
                          <a:effectLst/>
                          <a:latin typeface="Gibson" pitchFamily="50" charset="0"/>
                        </a:rPr>
                        <a:t> SOCIALES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MX" sz="6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1526483105"/>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ES"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CARTELES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889228464"/>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VOLANTES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403763195"/>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BOLETINES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smtClean="0">
                          <a:effectLst/>
                          <a:latin typeface="Gibson" pitchFamily="50" charset="0"/>
                        </a:rPr>
                        <a:t>1</a:t>
                      </a: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r>
                        <a:rPr lang="es-ES" sz="600" dirty="0" smtClean="0">
                          <a:effectLst/>
                          <a:latin typeface="Gibson" pitchFamily="50"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3</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089187774"/>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ENTREVISTAS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a:effectLst/>
                          <a:latin typeface="Gibson" pitchFamily="50" charset="0"/>
                        </a:rPr>
                        <a:t> </a:t>
                      </a: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1471058486"/>
                  </a:ext>
                </a:extLst>
              </a:tr>
              <a:tr h="329774">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COMUNICADOS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600" dirty="0">
                          <a:effectLst/>
                          <a:latin typeface="Gibson" pitchFamily="50" charset="0"/>
                        </a:rPr>
                        <a:t> </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3</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3</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770320603"/>
                  </a:ext>
                </a:extLst>
              </a:tr>
            </a:tbl>
          </a:graphicData>
        </a:graphic>
      </p:graphicFrame>
      <p:sp>
        <p:nvSpPr>
          <p:cNvPr id="9" name="Rectángulo 8"/>
          <p:cNvSpPr/>
          <p:nvPr/>
        </p:nvSpPr>
        <p:spPr>
          <a:xfrm>
            <a:off x="575894" y="6171248"/>
            <a:ext cx="11029616" cy="355738"/>
          </a:xfrm>
          <a:prstGeom prst="rect">
            <a:avLst/>
          </a:prstGeom>
        </p:spPr>
        <p:txBody>
          <a:bodyPr wrap="square">
            <a:spAutoFit/>
          </a:bodyPr>
          <a:lstStyle/>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*CONSIDERAR AL MOMENTO DE REALIZAR LA SOLICITUD, ENVIAR CON ANTELACIÓN LA PROPUESTA DE DISEÑO, TEXTOS, FOTOGRAFÍAS, GRABACIONES Y LO NECESARIO PARA LA DIFUSIÓN DE LOS MATERIALES.</a:t>
            </a:r>
            <a:endParaRPr lang="es-419" sz="800" dirty="0">
              <a:solidFill>
                <a:srgbClr val="FF0000"/>
              </a:solidFill>
              <a:latin typeface="Gibson" pitchFamily="50" charset="0"/>
              <a:ea typeface="Sagona Book"/>
              <a:cs typeface="Times New Roman" panose="02020603050405020304" pitchFamily="18" charset="0"/>
            </a:endParaRPr>
          </a:p>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**CONSIDERANDO EL USO DE LAS PLATAFORMAS EN RAZÓN DE LA POBLACIÓN OBJETIVO (SEGMENTACIÓN).</a:t>
            </a:r>
            <a:endParaRPr lang="es-419" sz="800" dirty="0">
              <a:solidFill>
                <a:srgbClr val="FF0000"/>
              </a:solidFill>
              <a:effectLst/>
              <a:latin typeface="Gibson" pitchFamily="50" charset="0"/>
              <a:ea typeface="Sagona Book"/>
              <a:cs typeface="Times New Roman" panose="02020603050405020304" pitchFamily="18" charset="0"/>
            </a:endParaRPr>
          </a:p>
        </p:txBody>
      </p:sp>
    </p:spTree>
    <p:extLst>
      <p:ext uri="{BB962C8B-B14F-4D97-AF65-F5344CB8AC3E}">
        <p14:creationId xmlns:p14="http://schemas.microsoft.com/office/powerpoint/2010/main" val="532787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838200" y="235145"/>
            <a:ext cx="10515600" cy="905377"/>
          </a:xfrm>
        </p:spPr>
        <p:txBody>
          <a:bodyPr>
            <a:normAutofit/>
          </a:bodyPr>
          <a:lstStyle/>
          <a:p>
            <a:pPr algn="ctr"/>
            <a:r>
              <a:rPr lang="es-419" sz="3000" dirty="0">
                <a:solidFill>
                  <a:schemeClr val="bg1"/>
                </a:solidFill>
                <a:latin typeface="Gibson Heavy" pitchFamily="50" charset="0"/>
              </a:rPr>
              <a:t>CAMPAÑAS TRANSVERSALES PROYECTADAS</a:t>
            </a:r>
          </a:p>
        </p:txBody>
      </p:sp>
      <p:graphicFrame>
        <p:nvGraphicFramePr>
          <p:cNvPr id="8" name="Tabla 7"/>
          <p:cNvGraphicFramePr>
            <a:graphicFrameLocks noGrp="1"/>
          </p:cNvGraphicFramePr>
          <p:nvPr>
            <p:extLst>
              <p:ext uri="{D42A27DB-BD31-4B8C-83A1-F6EECF244321}">
                <p14:modId xmlns:p14="http://schemas.microsoft.com/office/powerpoint/2010/main" val="2259424939"/>
              </p:ext>
            </p:extLst>
          </p:nvPr>
        </p:nvGraphicFramePr>
        <p:xfrm>
          <a:off x="575894" y="2201735"/>
          <a:ext cx="11029618" cy="3755312"/>
        </p:xfrm>
        <a:graphic>
          <a:graphicData uri="http://schemas.openxmlformats.org/drawingml/2006/table">
            <a:tbl>
              <a:tblPr firstRow="1" firstCol="1" bandRow="1">
                <a:tableStyleId>{5C22544A-7EE6-4342-B048-85BDC9FD1C3A}</a:tableStyleId>
              </a:tblPr>
              <a:tblGrid>
                <a:gridCol w="521386">
                  <a:extLst>
                    <a:ext uri="{9D8B030D-6E8A-4147-A177-3AD203B41FA5}">
                      <a16:colId xmlns:a16="http://schemas.microsoft.com/office/drawing/2014/main" val="956451747"/>
                    </a:ext>
                  </a:extLst>
                </a:gridCol>
                <a:gridCol w="2621382">
                  <a:extLst>
                    <a:ext uri="{9D8B030D-6E8A-4147-A177-3AD203B41FA5}">
                      <a16:colId xmlns:a16="http://schemas.microsoft.com/office/drawing/2014/main" val="402506100"/>
                    </a:ext>
                  </a:extLst>
                </a:gridCol>
                <a:gridCol w="1167314">
                  <a:extLst>
                    <a:ext uri="{9D8B030D-6E8A-4147-A177-3AD203B41FA5}">
                      <a16:colId xmlns:a16="http://schemas.microsoft.com/office/drawing/2014/main" val="342373652"/>
                    </a:ext>
                  </a:extLst>
                </a:gridCol>
                <a:gridCol w="1825798">
                  <a:extLst>
                    <a:ext uri="{9D8B030D-6E8A-4147-A177-3AD203B41FA5}">
                      <a16:colId xmlns:a16="http://schemas.microsoft.com/office/drawing/2014/main" val="135497907"/>
                    </a:ext>
                  </a:extLst>
                </a:gridCol>
                <a:gridCol w="389104">
                  <a:extLst>
                    <a:ext uri="{9D8B030D-6E8A-4147-A177-3AD203B41FA5}">
                      <a16:colId xmlns:a16="http://schemas.microsoft.com/office/drawing/2014/main" val="2077888290"/>
                    </a:ext>
                  </a:extLst>
                </a:gridCol>
                <a:gridCol w="374139">
                  <a:extLst>
                    <a:ext uri="{9D8B030D-6E8A-4147-A177-3AD203B41FA5}">
                      <a16:colId xmlns:a16="http://schemas.microsoft.com/office/drawing/2014/main" val="2553288403"/>
                    </a:ext>
                  </a:extLst>
                </a:gridCol>
                <a:gridCol w="360300">
                  <a:extLst>
                    <a:ext uri="{9D8B030D-6E8A-4147-A177-3AD203B41FA5}">
                      <a16:colId xmlns:a16="http://schemas.microsoft.com/office/drawing/2014/main" val="136091483"/>
                    </a:ext>
                  </a:extLst>
                </a:gridCol>
                <a:gridCol w="402943">
                  <a:extLst>
                    <a:ext uri="{9D8B030D-6E8A-4147-A177-3AD203B41FA5}">
                      <a16:colId xmlns:a16="http://schemas.microsoft.com/office/drawing/2014/main" val="3392684012"/>
                    </a:ext>
                  </a:extLst>
                </a:gridCol>
                <a:gridCol w="374139">
                  <a:extLst>
                    <a:ext uri="{9D8B030D-6E8A-4147-A177-3AD203B41FA5}">
                      <a16:colId xmlns:a16="http://schemas.microsoft.com/office/drawing/2014/main" val="1714171795"/>
                    </a:ext>
                  </a:extLst>
                </a:gridCol>
                <a:gridCol w="344208">
                  <a:extLst>
                    <a:ext uri="{9D8B030D-6E8A-4147-A177-3AD203B41FA5}">
                      <a16:colId xmlns:a16="http://schemas.microsoft.com/office/drawing/2014/main" val="1785670713"/>
                    </a:ext>
                  </a:extLst>
                </a:gridCol>
                <a:gridCol w="344208">
                  <a:extLst>
                    <a:ext uri="{9D8B030D-6E8A-4147-A177-3AD203B41FA5}">
                      <a16:colId xmlns:a16="http://schemas.microsoft.com/office/drawing/2014/main" val="2291646724"/>
                    </a:ext>
                  </a:extLst>
                </a:gridCol>
                <a:gridCol w="359174">
                  <a:extLst>
                    <a:ext uri="{9D8B030D-6E8A-4147-A177-3AD203B41FA5}">
                      <a16:colId xmlns:a16="http://schemas.microsoft.com/office/drawing/2014/main" val="3772597897"/>
                    </a:ext>
                  </a:extLst>
                </a:gridCol>
                <a:gridCol w="374139">
                  <a:extLst>
                    <a:ext uri="{9D8B030D-6E8A-4147-A177-3AD203B41FA5}">
                      <a16:colId xmlns:a16="http://schemas.microsoft.com/office/drawing/2014/main" val="647519128"/>
                    </a:ext>
                  </a:extLst>
                </a:gridCol>
                <a:gridCol w="359174">
                  <a:extLst>
                    <a:ext uri="{9D8B030D-6E8A-4147-A177-3AD203B41FA5}">
                      <a16:colId xmlns:a16="http://schemas.microsoft.com/office/drawing/2014/main" val="2331346477"/>
                    </a:ext>
                  </a:extLst>
                </a:gridCol>
                <a:gridCol w="359174">
                  <a:extLst>
                    <a:ext uri="{9D8B030D-6E8A-4147-A177-3AD203B41FA5}">
                      <a16:colId xmlns:a16="http://schemas.microsoft.com/office/drawing/2014/main" val="2846546250"/>
                    </a:ext>
                  </a:extLst>
                </a:gridCol>
                <a:gridCol w="344208">
                  <a:extLst>
                    <a:ext uri="{9D8B030D-6E8A-4147-A177-3AD203B41FA5}">
                      <a16:colId xmlns:a16="http://schemas.microsoft.com/office/drawing/2014/main" val="2695154313"/>
                    </a:ext>
                  </a:extLst>
                </a:gridCol>
                <a:gridCol w="508828">
                  <a:extLst>
                    <a:ext uri="{9D8B030D-6E8A-4147-A177-3AD203B41FA5}">
                      <a16:colId xmlns:a16="http://schemas.microsoft.com/office/drawing/2014/main" val="1545172234"/>
                    </a:ext>
                  </a:extLst>
                </a:gridCol>
              </a:tblGrid>
              <a:tr h="256543">
                <a:tc>
                  <a:txBody>
                    <a:bodyPr/>
                    <a:lstStyle/>
                    <a:p>
                      <a:pPr algn="ctr">
                        <a:lnSpc>
                          <a:spcPct val="107000"/>
                        </a:lnSpc>
                        <a:spcAft>
                          <a:spcPts val="800"/>
                        </a:spcAft>
                      </a:pPr>
                      <a:r>
                        <a:rPr lang="es-ES" sz="700" dirty="0">
                          <a:effectLst/>
                          <a:latin typeface="Gibson" pitchFamily="50" charset="0"/>
                        </a:rPr>
                        <a:t>NO.</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NOMBRE DE LA ESTRATEGIA DE DIFUSIÓN</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PLATAFORMA</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META DE LA ACTIVIDAD</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ENE</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FEB</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MAR</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ABR</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MAY</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JUN</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JUL</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AGO</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SEP</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OCT</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NOV</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a:effectLst/>
                          <a:latin typeface="Gibson" pitchFamily="50" charset="0"/>
                        </a:rPr>
                        <a:t>DIC</a:t>
                      </a:r>
                      <a:endParaRPr lang="es-419" sz="100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TOTAL</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extLst>
                  <a:ext uri="{0D108BD9-81ED-4DB2-BD59-A6C34878D82A}">
                    <a16:rowId xmlns:a16="http://schemas.microsoft.com/office/drawing/2014/main" val="2382206453"/>
                  </a:ext>
                </a:extLst>
              </a:tr>
              <a:tr h="176926">
                <a:tc rowSpan="4">
                  <a:txBody>
                    <a:bodyPr/>
                    <a:lstStyle/>
                    <a:p>
                      <a:pPr algn="ctr">
                        <a:lnSpc>
                          <a:spcPct val="107000"/>
                        </a:lnSpc>
                        <a:spcAft>
                          <a:spcPts val="800"/>
                        </a:spcAft>
                      </a:pPr>
                      <a:r>
                        <a:rPr lang="es-419" sz="700" dirty="0" smtClean="0">
                          <a:effectLst/>
                          <a:latin typeface="Gibson" pitchFamily="50" charset="0"/>
                          <a:ea typeface="Sagona Book"/>
                          <a:cs typeface="Times New Roman" panose="02020603050405020304" pitchFamily="18" charset="0"/>
                        </a:rPr>
                        <a:t>4</a:t>
                      </a:r>
                      <a:endParaRPr lang="es-419" sz="7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rowSpan="4">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s-MX" sz="700" dirty="0" smtClean="0">
                          <a:effectLst/>
                          <a:latin typeface="Gibson" pitchFamily="50" charset="0"/>
                        </a:rPr>
                        <a:t>PROCURADURÍA DE PROTECCIÓN DE NIÑAS, NIÑOS Y ADOLESCENTES</a:t>
                      </a:r>
                    </a:p>
                    <a:p>
                      <a:pPr algn="ctr">
                        <a:lnSpc>
                          <a:spcPct val="107000"/>
                        </a:lnSpc>
                        <a:spcAft>
                          <a:spcPts val="800"/>
                        </a:spcAft>
                      </a:pPr>
                      <a:endParaRPr lang="es-ES"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SPOT DE RADIO</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rowSpan="4">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s-ES" sz="600" dirty="0" smtClean="0">
                          <a:effectLst/>
                          <a:latin typeface="Gibson" pitchFamily="50" charset="0"/>
                        </a:rPr>
                        <a:t> </a:t>
                      </a:r>
                      <a:r>
                        <a:rPr lang="es-MX" sz="600" dirty="0" smtClean="0">
                          <a:effectLst/>
                          <a:latin typeface="Gibson" pitchFamily="50" charset="0"/>
                        </a:rPr>
                        <a:t>DIFUNDIR LOS DERECHOS HUMANOS FUNDAMENTALES DE LAS NIÑAS, NIÑOS Y ADOLESCENTES. </a:t>
                      </a:r>
                    </a:p>
                    <a:p>
                      <a:pPr algn="ctr">
                        <a:lnSpc>
                          <a:spcPct val="107000"/>
                        </a:lnSpc>
                        <a:spcAft>
                          <a:spcPts val="800"/>
                        </a:spcAft>
                      </a:pPr>
                      <a:endParaRPr lang="es-MX" sz="600" dirty="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253631969"/>
                  </a:ext>
                </a:extLst>
              </a:tr>
              <a:tr h="251117">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SPOT DE TELEVISIÓN</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772095840"/>
                  </a:ext>
                </a:extLst>
              </a:tr>
              <a:tr h="176926">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ESPECTACULARES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868638270"/>
                  </a:ext>
                </a:extLst>
              </a:tr>
              <a:tr h="274235">
                <a:tc vMerge="1">
                  <a:txBody>
                    <a:bodyPr/>
                    <a:lstStyle/>
                    <a:p>
                      <a:endParaRPr lang="es-419"/>
                    </a:p>
                  </a:txBody>
                  <a:tcPr/>
                </a:tc>
                <a:tc vMerge="1">
                  <a:txBody>
                    <a:bodyPr/>
                    <a:lstStyle/>
                    <a:p>
                      <a:endParaRPr lang="es-419"/>
                    </a:p>
                  </a:txBody>
                  <a:tcPr/>
                </a:tc>
                <a:tc>
                  <a:txBody>
                    <a:bodyPr/>
                    <a:lstStyle/>
                    <a:p>
                      <a:pPr algn="ctr">
                        <a:lnSpc>
                          <a:spcPct val="107000"/>
                        </a:lnSpc>
                        <a:spcAft>
                          <a:spcPts val="800"/>
                        </a:spcAft>
                      </a:pPr>
                      <a:r>
                        <a:rPr lang="es-ES" sz="700" dirty="0">
                          <a:effectLst/>
                          <a:latin typeface="Gibson" pitchFamily="50" charset="0"/>
                        </a:rPr>
                        <a:t>VIDEOS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vMerge="1">
                  <a:txBody>
                    <a:bodyPr/>
                    <a:lstStyle/>
                    <a:p>
                      <a:endParaRPr lang="es-419"/>
                    </a:p>
                  </a:txBody>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458658302"/>
                  </a:ext>
                </a:extLst>
              </a:tr>
              <a:tr h="256543">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endParaRPr lang="es-MX" sz="7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INSERCIONES EN PRENSA</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10</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10</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2829950213"/>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GIRA DE MEDIOS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9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555146454"/>
                  </a:ext>
                </a:extLst>
              </a:tr>
              <a:tr h="380391">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MX" sz="7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PARTICIPACIÓN EN LA MEDIA HORA ESTATAL</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9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3688343981"/>
                  </a:ext>
                </a:extLst>
              </a:tr>
              <a:tr h="256543">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MX"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PANTALLAS ELECTRÓNICAS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MX" sz="6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2567906590"/>
                  </a:ext>
                </a:extLst>
              </a:tr>
              <a:tr h="467454">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MATERIALES EN REDES</a:t>
                      </a:r>
                      <a:r>
                        <a:rPr lang="es-ES" sz="700" baseline="0" dirty="0">
                          <a:effectLst/>
                          <a:latin typeface="Gibson" pitchFamily="50" charset="0"/>
                        </a:rPr>
                        <a:t> SOCIALES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MX" sz="600" dirty="0" smtClean="0">
                        <a:effectLst/>
                        <a:latin typeface="Gibson" pitchFamily="50"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12</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1526483105"/>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endParaRPr lang="es-ES" sz="700" dirty="0" smtClean="0">
                        <a:effectLst/>
                        <a:latin typeface="Gibson" pitchFamily="50"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CARTELES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889228464"/>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VOLANTES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403763195"/>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BOLETINES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1</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419" sz="600" dirty="0" smtClean="0">
                          <a:effectLst/>
                          <a:latin typeface="Gibson" pitchFamily="50" charset="0"/>
                          <a:ea typeface="Sagona Book"/>
                          <a:cs typeface="Times New Roman" panose="02020603050405020304" pitchFamily="18" charset="0"/>
                        </a:rPr>
                        <a:t>9</a:t>
                      </a: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1089187774"/>
                  </a:ext>
                </a:extLst>
              </a:tr>
              <a:tr h="185772">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ENTREVISTAS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95000"/>
                      </a:schemeClr>
                    </a:solidFill>
                  </a:tcPr>
                </a:tc>
                <a:extLst>
                  <a:ext uri="{0D108BD9-81ED-4DB2-BD59-A6C34878D82A}">
                    <a16:rowId xmlns:a16="http://schemas.microsoft.com/office/drawing/2014/main" val="1471058486"/>
                  </a:ext>
                </a:extLst>
              </a:tr>
              <a:tr h="329774">
                <a:tc>
                  <a:txBody>
                    <a:bodyPr/>
                    <a:lstStyle/>
                    <a:p>
                      <a:pPr algn="ctr">
                        <a:lnSpc>
                          <a:spcPct val="107000"/>
                        </a:lnSpc>
                        <a:spcAft>
                          <a:spcPts val="800"/>
                        </a:spcAft>
                      </a:pP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rgbClr val="461833"/>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COMUNICADOS</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r>
                        <a:rPr lang="es-ES" sz="700" dirty="0">
                          <a:effectLst/>
                          <a:latin typeface="Gibson" pitchFamily="50" charset="0"/>
                        </a:rPr>
                        <a:t> </a:t>
                      </a:r>
                      <a:endParaRPr lang="es-419" sz="10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tc>
                  <a:txBody>
                    <a:bodyPr/>
                    <a:lstStyle/>
                    <a:p>
                      <a:pPr algn="ctr">
                        <a:lnSpc>
                          <a:spcPct val="107000"/>
                        </a:lnSpc>
                        <a:spcAft>
                          <a:spcPts val="800"/>
                        </a:spcAft>
                      </a:pPr>
                      <a:endParaRPr lang="es-419" sz="600" dirty="0">
                        <a:effectLst/>
                        <a:latin typeface="Gibson" pitchFamily="50" charset="0"/>
                        <a:ea typeface="Sagona Book"/>
                        <a:cs typeface="Times New Roman" panose="02020603050405020304" pitchFamily="18" charset="0"/>
                      </a:endParaRPr>
                    </a:p>
                  </a:txBody>
                  <a:tcPr marL="8846" marR="8846" marT="8846" marB="0" anchor="ctr">
                    <a:solidFill>
                      <a:schemeClr val="bg1">
                        <a:lumMod val="85000"/>
                      </a:schemeClr>
                    </a:solidFill>
                  </a:tcPr>
                </a:tc>
                <a:extLst>
                  <a:ext uri="{0D108BD9-81ED-4DB2-BD59-A6C34878D82A}">
                    <a16:rowId xmlns:a16="http://schemas.microsoft.com/office/drawing/2014/main" val="770320603"/>
                  </a:ext>
                </a:extLst>
              </a:tr>
            </a:tbl>
          </a:graphicData>
        </a:graphic>
      </p:graphicFrame>
      <p:sp>
        <p:nvSpPr>
          <p:cNvPr id="9" name="Rectángulo 8"/>
          <p:cNvSpPr/>
          <p:nvPr/>
        </p:nvSpPr>
        <p:spPr>
          <a:xfrm>
            <a:off x="575894" y="6515197"/>
            <a:ext cx="11029616" cy="355738"/>
          </a:xfrm>
          <a:prstGeom prst="rect">
            <a:avLst/>
          </a:prstGeom>
        </p:spPr>
        <p:txBody>
          <a:bodyPr wrap="square">
            <a:spAutoFit/>
          </a:bodyPr>
          <a:lstStyle/>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*CONSIDERAR AL MOMENTO DE REALIZAR LA SOLICITUD, ENVIAR CON ANTELACIÓN LA PROPUESTA DE DISEÑO, TEXTOS, FOTOGRAFÍAS, GRABACIONES Y LO NECESARIO PARA LA DIFUSIÓN DE LOS MATERIALES.</a:t>
            </a:r>
            <a:endParaRPr lang="es-419" sz="800" dirty="0">
              <a:solidFill>
                <a:srgbClr val="FF0000"/>
              </a:solidFill>
              <a:latin typeface="Gibson" pitchFamily="50" charset="0"/>
              <a:ea typeface="Sagona Book"/>
              <a:cs typeface="Times New Roman" panose="02020603050405020304" pitchFamily="18" charset="0"/>
            </a:endParaRPr>
          </a:p>
          <a:p>
            <a:pPr algn="just">
              <a:lnSpc>
                <a:spcPct val="107000"/>
              </a:lnSpc>
              <a:spcAft>
                <a:spcPts val="0"/>
              </a:spcAft>
            </a:pPr>
            <a:r>
              <a:rPr lang="es-ES" sz="800" dirty="0">
                <a:solidFill>
                  <a:srgbClr val="FF0000"/>
                </a:solidFill>
                <a:latin typeface="Gibson" pitchFamily="50" charset="0"/>
                <a:ea typeface="Sagona Book"/>
                <a:cs typeface="Times New Roman" panose="02020603050405020304" pitchFamily="18" charset="0"/>
              </a:rPr>
              <a:t>**CONSIDERANDO EL USO DE LAS PLATAFORMAS EN RAZÓN DE LA POBLACIÓN OBJETIVO (SEGMENTACIÓN).</a:t>
            </a:r>
            <a:endParaRPr lang="es-419" sz="800" dirty="0">
              <a:solidFill>
                <a:srgbClr val="FF0000"/>
              </a:solidFill>
              <a:effectLst/>
              <a:latin typeface="Gibson" pitchFamily="50" charset="0"/>
              <a:ea typeface="Sagona Book"/>
              <a:cs typeface="Times New Roman" panose="02020603050405020304" pitchFamily="18" charset="0"/>
            </a:endParaRPr>
          </a:p>
        </p:txBody>
      </p:sp>
    </p:spTree>
    <p:extLst>
      <p:ext uri="{BB962C8B-B14F-4D97-AF65-F5344CB8AC3E}">
        <p14:creationId xmlns:p14="http://schemas.microsoft.com/office/powerpoint/2010/main" val="868333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878</TotalTime>
  <Words>2260</Words>
  <Application>Microsoft Office PowerPoint</Application>
  <PresentationFormat>Panorámica</PresentationFormat>
  <Paragraphs>1164</Paragraphs>
  <Slides>18</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18</vt:i4>
      </vt:variant>
    </vt:vector>
  </HeadingPairs>
  <TitlesOfParts>
    <vt:vector size="28" baseType="lpstr">
      <vt:lpstr>Arial</vt:lpstr>
      <vt:lpstr>Calibri</vt:lpstr>
      <vt:lpstr>Calibri Light</vt:lpstr>
      <vt:lpstr>Gibson</vt:lpstr>
      <vt:lpstr>Gibson Heavy</vt:lpstr>
      <vt:lpstr>Gibson SemiBold</vt:lpstr>
      <vt:lpstr>Sagona Book</vt:lpstr>
      <vt:lpstr>Times New Roman</vt:lpstr>
      <vt:lpstr>Wingdings</vt:lpstr>
      <vt:lpstr>Tema de Office</vt:lpstr>
      <vt:lpstr>Presentación de PowerPoint</vt:lpstr>
      <vt:lpstr>HONESTIDAD Y TRABAJO </vt:lpstr>
      <vt:lpstr>OBJETIVO INSTITUCIONAL</vt:lpstr>
      <vt:lpstr>OBJETIVOS DE LA ESTRATEGIA DE COMUNICACIÓN INSTITUCIONAL </vt:lpstr>
      <vt:lpstr>DIFUSIÓN DE OBRAS Y ACCIONES</vt:lpstr>
      <vt:lpstr>CAMPAÑAS TRANSVERSALES PROYECTADAS</vt:lpstr>
      <vt:lpstr>CAMPAÑAS TRANSVERSALES PROYECTADAS</vt:lpstr>
      <vt:lpstr>CAMPAÑAS TRANSVERSALES PROYECTADAS</vt:lpstr>
      <vt:lpstr>CAMPAÑAS TRANSVERSALES PROYECTADAS</vt:lpstr>
      <vt:lpstr>CAMPAÑAS TRANSVERSALES PROYECTADAS</vt:lpstr>
      <vt:lpstr>CAMPAÑAS TRANSVERSALES PROYECTADAS</vt:lpstr>
      <vt:lpstr>CAMPAÑAS TRANSVERSALES PROYECTADAS</vt:lpstr>
      <vt:lpstr>CAMPAÑAS INFORMATIVAS PROYECTADAS</vt:lpstr>
      <vt:lpstr>CAMPAÑAS INFORMATIVAS PROYECTADAS</vt:lpstr>
      <vt:lpstr>CAMPAÑAS INFORMATIVAS PROYECTADAS</vt:lpstr>
      <vt:lpstr>CAMPAÑAS INFORMATIVAS PROYECTADAS</vt:lpstr>
      <vt:lpstr>CAMPAÑAS INFORMATIVAS PROYECTADAS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Ghia</dc:creator>
  <cp:lastModifiedBy>DIF</cp:lastModifiedBy>
  <cp:revision>117</cp:revision>
  <cp:lastPrinted>2024-11-26T22:20:29Z</cp:lastPrinted>
  <dcterms:created xsi:type="dcterms:W3CDTF">2023-10-03T17:02:46Z</dcterms:created>
  <dcterms:modified xsi:type="dcterms:W3CDTF">2024-11-28T16:49:55Z</dcterms:modified>
</cp:coreProperties>
</file>