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61" r:id="rId3"/>
    <p:sldId id="259" r:id="rId4"/>
    <p:sldId id="260" r:id="rId5"/>
    <p:sldId id="267" r:id="rId6"/>
    <p:sldId id="264" r:id="rId7"/>
    <p:sldId id="265" r:id="rId8"/>
    <p:sldId id="268" r:id="rId9"/>
    <p:sldId id="266" r:id="rId1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CCCD"/>
    <a:srgbClr val="9031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25" autoAdjust="0"/>
    <p:restoredTop sz="94660"/>
  </p:normalViewPr>
  <p:slideViewPr>
    <p:cSldViewPr snapToGrid="0">
      <p:cViewPr varScale="1">
        <p:scale>
          <a:sx n="107" d="100"/>
          <a:sy n="107" d="100"/>
        </p:scale>
        <p:origin x="211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12/11/2025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29890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920463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B61BEF0D-F0BB-DE4B-95CE-6DB70DBA9567}" type="datetimeFigureOut">
              <a:rPr lang="en-US" smtClean="0"/>
              <a:pPr/>
              <a:t>12/11/2025</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701215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7105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12/11/2025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854992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777682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0305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5639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205830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12/11/2025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76816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45661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12/11/2025</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‹Nº›</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3017968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728086" y="1499571"/>
            <a:ext cx="8245160" cy="442741"/>
          </a:xfrm>
        </p:spPr>
        <p:txBody>
          <a:bodyPr>
            <a:normAutofit fontScale="40000" lnSpcReduction="20000"/>
          </a:bodyPr>
          <a:lstStyle/>
          <a:p>
            <a:pPr algn="ctr"/>
            <a:r>
              <a:rPr lang="es-MX" sz="2400" dirty="0">
                <a:latin typeface="Gibson Heavy" pitchFamily="50" charset="0"/>
              </a:rPr>
              <a:t>PROGRAMA ANUAL DE </a:t>
            </a:r>
            <a:r>
              <a:rPr lang="es-MX" sz="2400" dirty="0">
                <a:solidFill>
                  <a:srgbClr val="903163"/>
                </a:solidFill>
                <a:latin typeface="Gibson Heavy" pitchFamily="50" charset="0"/>
              </a:rPr>
              <a:t>COMUNICACIÓN SOCIAL DEL </a:t>
            </a:r>
          </a:p>
          <a:p>
            <a:pPr algn="ctr"/>
            <a:r>
              <a:rPr lang="es-MX" sz="2400" dirty="0">
                <a:solidFill>
                  <a:srgbClr val="903163"/>
                </a:solidFill>
                <a:latin typeface="Gibson Heavy" pitchFamily="50" charset="0"/>
              </a:rPr>
              <a:t>SISTEMA PARA EL DESARROLLO INTEGRAL DE LA FAMILIA MICHOACANA 2026</a:t>
            </a:r>
            <a:endParaRPr lang="es-419" sz="2400" dirty="0">
              <a:solidFill>
                <a:srgbClr val="903163"/>
              </a:solidFill>
              <a:latin typeface="Gibson Heavy" pitchFamily="50" charset="0"/>
            </a:endParaRPr>
          </a:p>
        </p:txBody>
      </p:sp>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82647" y="1591638"/>
            <a:ext cx="2198408" cy="1020048"/>
          </a:xfrm>
          <a:prstGeom prst="rect">
            <a:avLst/>
          </a:prstGeom>
        </p:spPr>
      </p:pic>
      <p:pic>
        <p:nvPicPr>
          <p:cNvPr id="7" name="Imagen 6"/>
          <p:cNvPicPr>
            <a:picLocks noChangeAspect="1"/>
          </p:cNvPicPr>
          <p:nvPr/>
        </p:nvPicPr>
        <p:blipFill>
          <a:blip r:embed="rId3"/>
          <a:srcRect l="31435" t="12462" r="33902" b="11938"/>
          <a:stretch/>
        </p:blipFill>
        <p:spPr>
          <a:xfrm>
            <a:off x="3682401" y="3054192"/>
            <a:ext cx="1779198" cy="2998443"/>
          </a:xfrm>
          <a:prstGeom prst="rect">
            <a:avLst/>
          </a:prstGeom>
        </p:spPr>
      </p:pic>
    </p:spTree>
    <p:extLst>
      <p:ext uri="{BB962C8B-B14F-4D97-AF65-F5344CB8AC3E}">
        <p14:creationId xmlns:p14="http://schemas.microsoft.com/office/powerpoint/2010/main" val="1647185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normAutofit/>
          </a:bodyPr>
          <a:lstStyle/>
          <a:p>
            <a:pPr algn="ctr"/>
            <a:r>
              <a:rPr lang="es-MX" sz="2250" dirty="0">
                <a:latin typeface="Gibson Heavy" pitchFamily="50" charset="0"/>
              </a:rPr>
              <a:t>Pac 2026</a:t>
            </a:r>
            <a:endParaRPr lang="es-419" sz="2250" dirty="0">
              <a:latin typeface="Gibson Heavy" pitchFamily="50" charset="0"/>
            </a:endParaRPr>
          </a:p>
        </p:txBody>
      </p:sp>
      <p:sp>
        <p:nvSpPr>
          <p:cNvPr id="8" name="Marcador de texto 7"/>
          <p:cNvSpPr>
            <a:spLocks noGrp="1"/>
          </p:cNvSpPr>
          <p:nvPr>
            <p:ph type="body" idx="1"/>
          </p:nvPr>
        </p:nvSpPr>
        <p:spPr/>
        <p:txBody>
          <a:bodyPr/>
          <a:lstStyle/>
          <a:p>
            <a:pPr algn="ctr"/>
            <a:r>
              <a:rPr lang="es-MX" sz="2250" dirty="0">
                <a:latin typeface="Gibson Heavy" pitchFamily="50" charset="0"/>
              </a:rPr>
              <a:t>MISIÓN</a:t>
            </a:r>
          </a:p>
        </p:txBody>
      </p:sp>
      <p:sp>
        <p:nvSpPr>
          <p:cNvPr id="9" name="Marcador de contenido 8"/>
          <p:cNvSpPr>
            <a:spLocks noGrp="1"/>
          </p:cNvSpPr>
          <p:nvPr>
            <p:ph sz="half" idx="2"/>
          </p:nvPr>
        </p:nvSpPr>
        <p:spPr/>
        <p:txBody>
          <a:bodyPr>
            <a:normAutofit fontScale="92500" lnSpcReduction="20000"/>
          </a:bodyPr>
          <a:lstStyle/>
          <a:p>
            <a:pPr algn="just">
              <a:buFont typeface="Wingdings" panose="05000000000000000000" pitchFamily="2" charset="2"/>
              <a:buChar char="q"/>
            </a:pPr>
            <a:r>
              <a:rPr lang="es-ES" dirty="0"/>
              <a:t>Contribuir a la asistencia social pública, atender y proteger a las personas y familias en condiciones de vulnerabilidad otorgando apoyos y servicios asistenciales, a fin de promover, proteger y restituir sus derechos, además de impulsar el acceso a la alimentación a través de vínculos de coordinación y comunicación con los Sistemas DIF Municipales con la finalidad de garantizar su seguridad familiar, alimentaria, comunitaria y social.</a:t>
            </a:r>
          </a:p>
        </p:txBody>
      </p:sp>
      <p:sp>
        <p:nvSpPr>
          <p:cNvPr id="10" name="Marcador de texto 9"/>
          <p:cNvSpPr>
            <a:spLocks noGrp="1"/>
          </p:cNvSpPr>
          <p:nvPr>
            <p:ph type="body" sz="quarter" idx="3"/>
          </p:nvPr>
        </p:nvSpPr>
        <p:spPr>
          <a:xfrm>
            <a:off x="4892804" y="2545421"/>
            <a:ext cx="3815305" cy="415030"/>
          </a:xfrm>
        </p:spPr>
        <p:txBody>
          <a:bodyPr/>
          <a:lstStyle/>
          <a:p>
            <a:pPr algn="ctr"/>
            <a:r>
              <a:rPr lang="es-MX" sz="2250" dirty="0">
                <a:latin typeface="Gibson Heavy" pitchFamily="50" charset="0"/>
              </a:rPr>
              <a:t>VISIÓN</a:t>
            </a:r>
          </a:p>
        </p:txBody>
      </p:sp>
      <p:sp>
        <p:nvSpPr>
          <p:cNvPr id="11" name="Marcador de contenido 10"/>
          <p:cNvSpPr>
            <a:spLocks noGrp="1"/>
          </p:cNvSpPr>
          <p:nvPr>
            <p:ph sz="quarter" idx="4"/>
          </p:nvPr>
        </p:nvSpPr>
        <p:spPr/>
        <p:txBody>
          <a:bodyPr>
            <a:normAutofit fontScale="92500" lnSpcReduction="20000"/>
          </a:bodyPr>
          <a:lstStyle/>
          <a:p>
            <a:pPr algn="just">
              <a:buFont typeface="Wingdings" panose="05000000000000000000" pitchFamily="2" charset="2"/>
              <a:buChar char="q"/>
            </a:pPr>
            <a:r>
              <a:rPr lang="es-ES" dirty="0"/>
              <a:t>Ser la institución estatal que con sensibilidad y empeño identifique y atienda las necesidades de los michoacanos más vulnerables mediante los valores de la familia y el respeto pleno a la dignidad.</a:t>
            </a:r>
          </a:p>
        </p:txBody>
      </p:sp>
    </p:spTree>
    <p:extLst>
      <p:ext uri="{BB962C8B-B14F-4D97-AF65-F5344CB8AC3E}">
        <p14:creationId xmlns:p14="http://schemas.microsoft.com/office/powerpoint/2010/main" val="3677389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MX" sz="2250" dirty="0">
                <a:latin typeface="Gibson Heavy" pitchFamily="50" charset="0"/>
              </a:rPr>
              <a:t>OBJETIVO </a:t>
            </a:r>
            <a:r>
              <a:rPr lang="es-MX" sz="2250" cap="none" dirty="0">
                <a:latin typeface="Gibson Heavy" pitchFamily="50" charset="0"/>
              </a:rPr>
              <a:t>GENERAL DEL PROGRAMA ANUAL DE COMUNICACIÓN</a:t>
            </a:r>
            <a:br>
              <a:rPr lang="es-MX" sz="2250" cap="none" dirty="0">
                <a:latin typeface="Gibson Heavy" pitchFamily="50" charset="0"/>
              </a:rPr>
            </a:br>
            <a:r>
              <a:rPr lang="es-MX" sz="1125" cap="none" dirty="0">
                <a:latin typeface="Gibson Heavy" pitchFamily="50" charset="0"/>
              </a:rPr>
              <a:t>(Aquí redacta el propósito principal de tu programa anual)</a:t>
            </a:r>
            <a:endParaRPr lang="es-419" sz="1125" dirty="0">
              <a:latin typeface="Gibson Heavy" pitchFamily="50" charset="0"/>
            </a:endParaRPr>
          </a:p>
        </p:txBody>
      </p:sp>
      <p:sp>
        <p:nvSpPr>
          <p:cNvPr id="3" name="Marcador de contenido 2"/>
          <p:cNvSpPr>
            <a:spLocks noGrp="1"/>
          </p:cNvSpPr>
          <p:nvPr>
            <p:ph idx="1"/>
          </p:nvPr>
        </p:nvSpPr>
        <p:spPr>
          <a:xfrm>
            <a:off x="435896" y="2460275"/>
            <a:ext cx="8272211" cy="2758727"/>
          </a:xfrm>
        </p:spPr>
        <p:txBody>
          <a:bodyPr>
            <a:normAutofit fontScale="77500" lnSpcReduction="20000"/>
          </a:bodyPr>
          <a:lstStyle/>
          <a:p>
            <a:pPr marL="0" indent="0" algn="just">
              <a:buNone/>
            </a:pPr>
            <a:r>
              <a:rPr lang="es-ES" dirty="0"/>
              <a:t>Dar a conocer de manera oportuna los programas, acciones y actividades que implementan el Sistema DIF Michoacán, de manera coordinada con el Sistema Nacional DIF.</a:t>
            </a:r>
          </a:p>
          <a:p>
            <a:pPr marL="0" indent="0" algn="just">
              <a:buNone/>
            </a:pPr>
            <a:r>
              <a:rPr lang="es-ES" dirty="0"/>
              <a:t>Posicionar entre las Familias Jornaleras, en los municipios (Uruapan, Los Reyes, Apatzingán, Zamora, Buenavista, Zitácuaro, Jungapeo, Tangancícuaro, Yurécuaro, Tanhuato, Jacona y Jiquilpan), en donde se encuentra el programa insignia Núcleos Infantiles para el Desarrollo Social (NIDOS).</a:t>
            </a:r>
          </a:p>
          <a:p>
            <a:pPr marL="0" indent="0" algn="just">
              <a:buNone/>
            </a:pPr>
            <a:r>
              <a:rPr lang="es-ES" dirty="0"/>
              <a:t>Promover los Derechos Humanos de niñas, niños, adolescentes, personas con discapacidad y adultas mayores, atendidos por la Procuraduría de Protección de Niñas, niños y Adolescentes, y la Procuraduría de la Defensa y Representación del Adulto Mayor, respectivamente (En toda la entidad).</a:t>
            </a:r>
          </a:p>
          <a:p>
            <a:pPr marL="0" indent="0" algn="just">
              <a:buNone/>
            </a:pPr>
            <a:r>
              <a:rPr lang="es-ES" dirty="0"/>
              <a:t>Hacer uso de las herramientas de comunicación que nos ofrece la Coordinación de Comunicación.</a:t>
            </a:r>
          </a:p>
          <a:p>
            <a:pPr marL="0" indent="0" algn="just">
              <a:buNone/>
            </a:pPr>
            <a:r>
              <a:rPr lang="es-ES" dirty="0"/>
              <a:t>Junto a la Coordinación de Comunicación, implementar campañas de comunicación necesarias para difundir los programas alineados al Plan Estatal de Desarrollo 2021-2027 y contenidos en el Programa Operativo Anual 2026.</a:t>
            </a:r>
          </a:p>
        </p:txBody>
      </p:sp>
    </p:spTree>
    <p:extLst>
      <p:ext uri="{BB962C8B-B14F-4D97-AF65-F5344CB8AC3E}">
        <p14:creationId xmlns:p14="http://schemas.microsoft.com/office/powerpoint/2010/main" val="2807742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MX" sz="2250" cap="none" dirty="0">
                <a:latin typeface="Gibson Heavy" pitchFamily="50" charset="0"/>
              </a:rPr>
              <a:t>OBJETIVOS DE LA ESTRATEGIA DE COMUNICACIÓN INSTITUCIONAL </a:t>
            </a:r>
            <a:endParaRPr lang="es-419" sz="2250" cap="none" dirty="0">
              <a:latin typeface="Gibson Heavy" pitchFamily="50" charset="0"/>
            </a:endParaRPr>
          </a:p>
        </p:txBody>
      </p:sp>
      <p:sp>
        <p:nvSpPr>
          <p:cNvPr id="3" name="Marcador de contenido 2"/>
          <p:cNvSpPr>
            <a:spLocks noGrp="1"/>
          </p:cNvSpPr>
          <p:nvPr>
            <p:ph idx="1"/>
          </p:nvPr>
        </p:nvSpPr>
        <p:spPr/>
        <p:txBody>
          <a:bodyPr/>
          <a:lstStyle/>
          <a:p>
            <a:pPr marL="0" indent="0" algn="just">
              <a:buNone/>
            </a:pPr>
            <a:r>
              <a:rPr lang="es-ES" dirty="0">
                <a:solidFill>
                  <a:schemeClr val="tx1"/>
                </a:solidFill>
              </a:rPr>
              <a:t>Dar a conocer, a través de los medios masivos de comunicación, redes sociales institucionales, medios alternativos y electrónicos, los programas, acciones y actividades que serán realizadas por el Sistema DIF Michoacán, encaminadas al desarrollo social de los Grupos Prioritarios.</a:t>
            </a:r>
          </a:p>
        </p:txBody>
      </p:sp>
    </p:spTree>
    <p:extLst>
      <p:ext uri="{BB962C8B-B14F-4D97-AF65-F5344CB8AC3E}">
        <p14:creationId xmlns:p14="http://schemas.microsoft.com/office/powerpoint/2010/main" val="3162011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pPr algn="ctr"/>
            <a:r>
              <a:rPr lang="es-419" sz="2250" dirty="0">
                <a:latin typeface="Gibson Heavy" pitchFamily="50" charset="0"/>
              </a:rPr>
              <a:t>PROGRAMAS INSIGNIA, ACCIONES O SERVICIOS RELEVANTES 2026</a:t>
            </a:r>
          </a:p>
        </p:txBody>
      </p:sp>
      <p:graphicFrame>
        <p:nvGraphicFramePr>
          <p:cNvPr id="8" name="Tabla 7"/>
          <p:cNvGraphicFramePr>
            <a:graphicFrameLocks noGrp="1"/>
          </p:cNvGraphicFramePr>
          <p:nvPr>
            <p:extLst>
              <p:ext uri="{D42A27DB-BD31-4B8C-83A1-F6EECF244321}">
                <p14:modId xmlns:p14="http://schemas.microsoft.com/office/powerpoint/2010/main" val="2255674347"/>
              </p:ext>
            </p:extLst>
          </p:nvPr>
        </p:nvGraphicFramePr>
        <p:xfrm>
          <a:off x="431921" y="2400404"/>
          <a:ext cx="8272221" cy="4014579"/>
        </p:xfrm>
        <a:graphic>
          <a:graphicData uri="http://schemas.openxmlformats.org/drawingml/2006/table">
            <a:tbl>
              <a:tblPr firstRow="1" firstCol="1" bandRow="1">
                <a:tableStyleId>{5C22544A-7EE6-4342-B048-85BDC9FD1C3A}</a:tableStyleId>
              </a:tblPr>
              <a:tblGrid>
                <a:gridCol w="335502">
                  <a:extLst>
                    <a:ext uri="{9D8B030D-6E8A-4147-A177-3AD203B41FA5}">
                      <a16:colId xmlns:a16="http://schemas.microsoft.com/office/drawing/2014/main" val="956451747"/>
                    </a:ext>
                  </a:extLst>
                </a:gridCol>
                <a:gridCol w="1619938">
                  <a:extLst>
                    <a:ext uri="{9D8B030D-6E8A-4147-A177-3AD203B41FA5}">
                      <a16:colId xmlns:a16="http://schemas.microsoft.com/office/drawing/2014/main" val="402506100"/>
                    </a:ext>
                  </a:extLst>
                </a:gridCol>
                <a:gridCol w="818016">
                  <a:extLst>
                    <a:ext uri="{9D8B030D-6E8A-4147-A177-3AD203B41FA5}">
                      <a16:colId xmlns:a16="http://schemas.microsoft.com/office/drawing/2014/main" val="342373652"/>
                    </a:ext>
                  </a:extLst>
                </a:gridCol>
                <a:gridCol w="1174866">
                  <a:extLst>
                    <a:ext uri="{9D8B030D-6E8A-4147-A177-3AD203B41FA5}">
                      <a16:colId xmlns:a16="http://schemas.microsoft.com/office/drawing/2014/main" val="135497907"/>
                    </a:ext>
                  </a:extLst>
                </a:gridCol>
                <a:gridCol w="1174866">
                  <a:extLst>
                    <a:ext uri="{9D8B030D-6E8A-4147-A177-3AD203B41FA5}">
                      <a16:colId xmlns:a16="http://schemas.microsoft.com/office/drawing/2014/main" val="1787807218"/>
                    </a:ext>
                  </a:extLst>
                </a:gridCol>
                <a:gridCol w="250381">
                  <a:extLst>
                    <a:ext uri="{9D8B030D-6E8A-4147-A177-3AD203B41FA5}">
                      <a16:colId xmlns:a16="http://schemas.microsoft.com/office/drawing/2014/main" val="2077888290"/>
                    </a:ext>
                  </a:extLst>
                </a:gridCol>
                <a:gridCol w="240752">
                  <a:extLst>
                    <a:ext uri="{9D8B030D-6E8A-4147-A177-3AD203B41FA5}">
                      <a16:colId xmlns:a16="http://schemas.microsoft.com/office/drawing/2014/main" val="2553288403"/>
                    </a:ext>
                  </a:extLst>
                </a:gridCol>
                <a:gridCol w="250381">
                  <a:extLst>
                    <a:ext uri="{9D8B030D-6E8A-4147-A177-3AD203B41FA5}">
                      <a16:colId xmlns:a16="http://schemas.microsoft.com/office/drawing/2014/main" val="136091483"/>
                    </a:ext>
                  </a:extLst>
                </a:gridCol>
                <a:gridCol w="240752">
                  <a:extLst>
                    <a:ext uri="{9D8B030D-6E8A-4147-A177-3AD203B41FA5}">
                      <a16:colId xmlns:a16="http://schemas.microsoft.com/office/drawing/2014/main" val="3392684012"/>
                    </a:ext>
                  </a:extLst>
                </a:gridCol>
                <a:gridCol w="240752">
                  <a:extLst>
                    <a:ext uri="{9D8B030D-6E8A-4147-A177-3AD203B41FA5}">
                      <a16:colId xmlns:a16="http://schemas.microsoft.com/office/drawing/2014/main" val="1714171795"/>
                    </a:ext>
                  </a:extLst>
                </a:gridCol>
                <a:gridCol w="221492">
                  <a:extLst>
                    <a:ext uri="{9D8B030D-6E8A-4147-A177-3AD203B41FA5}">
                      <a16:colId xmlns:a16="http://schemas.microsoft.com/office/drawing/2014/main" val="1785670713"/>
                    </a:ext>
                  </a:extLst>
                </a:gridCol>
                <a:gridCol w="221492">
                  <a:extLst>
                    <a:ext uri="{9D8B030D-6E8A-4147-A177-3AD203B41FA5}">
                      <a16:colId xmlns:a16="http://schemas.microsoft.com/office/drawing/2014/main" val="2291646724"/>
                    </a:ext>
                  </a:extLst>
                </a:gridCol>
                <a:gridCol w="231122">
                  <a:extLst>
                    <a:ext uri="{9D8B030D-6E8A-4147-A177-3AD203B41FA5}">
                      <a16:colId xmlns:a16="http://schemas.microsoft.com/office/drawing/2014/main" val="3772597897"/>
                    </a:ext>
                  </a:extLst>
                </a:gridCol>
                <a:gridCol w="240752">
                  <a:extLst>
                    <a:ext uri="{9D8B030D-6E8A-4147-A177-3AD203B41FA5}">
                      <a16:colId xmlns:a16="http://schemas.microsoft.com/office/drawing/2014/main" val="647519128"/>
                    </a:ext>
                  </a:extLst>
                </a:gridCol>
                <a:gridCol w="231122">
                  <a:extLst>
                    <a:ext uri="{9D8B030D-6E8A-4147-A177-3AD203B41FA5}">
                      <a16:colId xmlns:a16="http://schemas.microsoft.com/office/drawing/2014/main" val="2331346477"/>
                    </a:ext>
                  </a:extLst>
                </a:gridCol>
                <a:gridCol w="231122">
                  <a:extLst>
                    <a:ext uri="{9D8B030D-6E8A-4147-A177-3AD203B41FA5}">
                      <a16:colId xmlns:a16="http://schemas.microsoft.com/office/drawing/2014/main" val="2846546250"/>
                    </a:ext>
                  </a:extLst>
                </a:gridCol>
                <a:gridCol w="221492">
                  <a:extLst>
                    <a:ext uri="{9D8B030D-6E8A-4147-A177-3AD203B41FA5}">
                      <a16:colId xmlns:a16="http://schemas.microsoft.com/office/drawing/2014/main" val="2695154313"/>
                    </a:ext>
                  </a:extLst>
                </a:gridCol>
                <a:gridCol w="327421">
                  <a:extLst>
                    <a:ext uri="{9D8B030D-6E8A-4147-A177-3AD203B41FA5}">
                      <a16:colId xmlns:a16="http://schemas.microsoft.com/office/drawing/2014/main" val="1545172234"/>
                    </a:ext>
                  </a:extLst>
                </a:gridCol>
              </a:tblGrid>
              <a:tr h="172513">
                <a:tc>
                  <a:txBody>
                    <a:bodyPr/>
                    <a:lstStyle/>
                    <a:p>
                      <a:pPr algn="ctr">
                        <a:lnSpc>
                          <a:spcPct val="107000"/>
                        </a:lnSpc>
                        <a:spcAft>
                          <a:spcPts val="800"/>
                        </a:spcAft>
                      </a:pPr>
                      <a:r>
                        <a:rPr lang="es-ES" sz="500" dirty="0">
                          <a:effectLst/>
                          <a:latin typeface="Gibson" pitchFamily="50" charset="0"/>
                        </a:rPr>
                        <a:t>NO.</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NOMBRE</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¿ES ACCIÓN O SERVICIO?</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META DE LA ACTIVIDAD</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¿CÓMO SE VA A COMUNICAR?</a:t>
                      </a:r>
                    </a:p>
                  </a:txBody>
                  <a:tcPr marL="6635" marR="6635" marT="6635" marB="0" anchor="ctr"/>
                </a:tc>
                <a:tc>
                  <a:txBody>
                    <a:bodyPr/>
                    <a:lstStyle/>
                    <a:p>
                      <a:pPr algn="ctr">
                        <a:lnSpc>
                          <a:spcPct val="107000"/>
                        </a:lnSpc>
                        <a:spcAft>
                          <a:spcPts val="800"/>
                        </a:spcAft>
                      </a:pPr>
                      <a:r>
                        <a:rPr lang="es-ES" sz="500" dirty="0">
                          <a:effectLst/>
                          <a:latin typeface="Gibson" pitchFamily="50" charset="0"/>
                        </a:rPr>
                        <a:t>ENE</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FEB</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MAR</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ABR</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MAY</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JUN</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JUL</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AGO</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SEP</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OCT</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NOV</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DIC</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TOTAL</a:t>
                      </a:r>
                      <a:endParaRPr lang="es-419" sz="500" dirty="0">
                        <a:effectLst/>
                        <a:latin typeface="Gibson" pitchFamily="50" charset="0"/>
                        <a:ea typeface="Sagona Book"/>
                        <a:cs typeface="Times New Roman" panose="02020603050405020304" pitchFamily="18" charset="0"/>
                      </a:endParaRPr>
                    </a:p>
                  </a:txBody>
                  <a:tcPr marL="6635" marR="6635" marT="6635" marB="0" anchor="ctr"/>
                </a:tc>
                <a:extLst>
                  <a:ext uri="{0D108BD9-81ED-4DB2-BD59-A6C34878D82A}">
                    <a16:rowId xmlns:a16="http://schemas.microsoft.com/office/drawing/2014/main" val="2382206453"/>
                  </a:ext>
                </a:extLst>
              </a:tr>
              <a:tr h="589136">
                <a:tc>
                  <a:txBody>
                    <a:bodyPr/>
                    <a:lstStyle/>
                    <a:p>
                      <a:pPr algn="ctr">
                        <a:lnSpc>
                          <a:spcPct val="107000"/>
                        </a:lnSpc>
                        <a:spcAft>
                          <a:spcPts val="800"/>
                        </a:spcAft>
                      </a:pPr>
                      <a:r>
                        <a:rPr lang="es-ES" sz="500" dirty="0">
                          <a:effectLst/>
                          <a:latin typeface="Gibson" pitchFamily="50" charset="0"/>
                        </a:rPr>
                        <a:t>1</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ES" sz="500" dirty="0">
                          <a:effectLst/>
                          <a:latin typeface="Gibson" pitchFamily="50" charset="0"/>
                        </a:rPr>
                        <a:t>ATENCIÓN ALIMENTARIA</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SERVICIO</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Dar cobertura al mayor número posible de personas que integran los grupos prioritarios (niñas, niños y adultos mayores)</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 través de e-cards, redes sociales (Facebook, X y TikTok), elaboración de comunicados, además, de difundir a través de los Sistemas DIF Municipales y comunidades de autogobierno, además, de materiales impresos.</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El 16 SE CONMEMORA EL DÍA MUNDÍAL DE LA ALIMENTACIÓN </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extLst>
                  <a:ext uri="{0D108BD9-81ED-4DB2-BD59-A6C34878D82A}">
                    <a16:rowId xmlns:a16="http://schemas.microsoft.com/office/drawing/2014/main" val="3253631969"/>
                  </a:ext>
                </a:extLst>
              </a:tr>
              <a:tr h="882697">
                <a:tc>
                  <a:txBody>
                    <a:bodyPr/>
                    <a:lstStyle/>
                    <a:p>
                      <a:pPr algn="ctr">
                        <a:lnSpc>
                          <a:spcPct val="107000"/>
                        </a:lnSpc>
                        <a:spcAft>
                          <a:spcPts val="800"/>
                        </a:spcAft>
                      </a:pPr>
                      <a:r>
                        <a:rPr lang="es-ES" sz="500" dirty="0">
                          <a:effectLst/>
                          <a:latin typeface="Gibson" pitchFamily="50" charset="0"/>
                        </a:rPr>
                        <a:t>2</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MX" sz="500" dirty="0">
                          <a:effectLst/>
                          <a:latin typeface="Gibson" pitchFamily="50" charset="0"/>
                        </a:rPr>
                        <a:t>ASISTENCIA SOCIAL (DOTACIÓN DE APOYOS FUNCIONALES PARA PERSONAS CON DISCAPACIDAD)</a:t>
                      </a:r>
                    </a:p>
                  </a:txBody>
                  <a:tcPr marL="6635" marR="6635" marT="6635" marB="0" anchor="ctr"/>
                </a:tc>
                <a:tc>
                  <a:txBody>
                    <a:bodyPr/>
                    <a:lstStyle/>
                    <a:p>
                      <a:pPr algn="ctr">
                        <a:lnSpc>
                          <a:spcPct val="107000"/>
                        </a:lnSpc>
                        <a:spcAft>
                          <a:spcPts val="800"/>
                        </a:spcAft>
                      </a:pPr>
                      <a:r>
                        <a:rPr lang="es-419" sz="500" dirty="0">
                          <a:solidFill>
                            <a:schemeClr val="tx1"/>
                          </a:solidFill>
                          <a:effectLst/>
                          <a:latin typeface="Gibson" pitchFamily="50" charset="0"/>
                          <a:ea typeface="Sagona Book"/>
                          <a:cs typeface="Times New Roman" panose="02020603050405020304" pitchFamily="18" charset="0"/>
                        </a:rPr>
                        <a:t>SERVICIO</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Dar cobertura al mayor número posible de personas que integran el grupo prioritario de personas con discapacidad, y que requieran de un aparato funcional. </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 través de e-cards, redes sociales (Facebook, X y TikTok), elaboración de comunicados, además, de difundir a través de los Sistemas DIF Municipales y comunidades de autogobierno, además, de materiales impresos.</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EL 3 SE CONMEMORA EL DÍA INTERACIONAL DE LAS PERSONAS CON DISCAPACIDAD</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extLst>
                  <a:ext uri="{0D108BD9-81ED-4DB2-BD59-A6C34878D82A}">
                    <a16:rowId xmlns:a16="http://schemas.microsoft.com/office/drawing/2014/main" val="2829950213"/>
                  </a:ext>
                </a:extLst>
              </a:tr>
              <a:tr h="943181">
                <a:tc>
                  <a:txBody>
                    <a:bodyPr/>
                    <a:lstStyle/>
                    <a:p>
                      <a:pPr algn="ctr">
                        <a:lnSpc>
                          <a:spcPct val="107000"/>
                        </a:lnSpc>
                        <a:spcAft>
                          <a:spcPts val="800"/>
                        </a:spcAft>
                      </a:pPr>
                      <a:r>
                        <a:rPr lang="es-ES" sz="500" dirty="0">
                          <a:effectLst/>
                          <a:latin typeface="Gibson" pitchFamily="50" charset="0"/>
                        </a:rPr>
                        <a:t>3</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 PROCURADURÍA DE LA DEFENSA Y REPRESENTACIÓN DEL ADULTO MAYOR </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endParaRPr lang="es-419" sz="500" dirty="0">
                        <a:solidFill>
                          <a:schemeClr val="tx1"/>
                        </a:solidFill>
                        <a:effectLst/>
                        <a:latin typeface="Gibson" pitchFamily="50" charset="0"/>
                        <a:ea typeface="Sagona Book"/>
                        <a:cs typeface="Times New Roman" panose="02020603050405020304" pitchFamily="18"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solidFill>
                            <a:schemeClr val="tx1"/>
                          </a:solidFill>
                          <a:effectLst/>
                          <a:latin typeface="Gibson" pitchFamily="50" charset="0"/>
                          <a:ea typeface="Sagona Book"/>
                          <a:cs typeface="Times New Roman" panose="02020603050405020304" pitchFamily="18" charset="0"/>
                        </a:rPr>
                        <a:t>SERVICIO</a:t>
                      </a:r>
                    </a:p>
                    <a:p>
                      <a:pPr algn="ctr">
                        <a:lnSpc>
                          <a:spcPct val="107000"/>
                        </a:lnSpc>
                        <a:spcAft>
                          <a:spcPts val="800"/>
                        </a:spcAft>
                      </a:pPr>
                      <a:endParaRPr lang="es-419" sz="50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endParaRPr lang="es-419" sz="500" dirty="0">
                        <a:effectLst/>
                        <a:latin typeface="Gibson" pitchFamily="50" charset="0"/>
                        <a:ea typeface="Sagona Book"/>
                        <a:cs typeface="Times New Roman" panose="02020603050405020304" pitchFamily="18"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Dar cobertura al mayor número posible de personas adultas mayores de la entidad, que requieran asesoría jurídica y atención de salud.</a:t>
                      </a:r>
                    </a:p>
                    <a:p>
                      <a:pPr marL="0" marR="0" lvl="0" indent="0" algn="ctr" defTabSz="457200" rtl="0" eaLnBrk="1" fontAlgn="auto" latinLnBrk="0" hangingPunct="1">
                        <a:lnSpc>
                          <a:spcPct val="107000"/>
                        </a:lnSpc>
                        <a:spcBef>
                          <a:spcPts val="0"/>
                        </a:spcBef>
                        <a:spcAft>
                          <a:spcPts val="800"/>
                        </a:spcAft>
                        <a:buClrTx/>
                        <a:buSzTx/>
                        <a:buFontTx/>
                        <a:buNone/>
                        <a:tabLst/>
                        <a:defRPr/>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endParaRPr lang="es-419" sz="500" dirty="0">
                        <a:effectLst/>
                        <a:latin typeface="Gibson" pitchFamily="50" charset="0"/>
                        <a:ea typeface="Sagona Book"/>
                        <a:cs typeface="Times New Roman" panose="02020603050405020304" pitchFamily="18"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 través de e-cards, redes sociales (Facebook, X y TikTok), elaboración de comunicados, además, de difundir a través de los Sistemas DIF Municipales y comunidades de autogobierno con las ferias de salud, además, de materiales impresos.</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El 28 se conmemora el Día de las Personas Adultas Mayores</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extLst>
                  <a:ext uri="{0D108BD9-81ED-4DB2-BD59-A6C34878D82A}">
                    <a16:rowId xmlns:a16="http://schemas.microsoft.com/office/drawing/2014/main" val="1555146454"/>
                  </a:ext>
                </a:extLst>
              </a:tr>
              <a:tr h="857551">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4</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PROCURADURÍA DE PROTECCIÓN DE NIÑAS, NIÑOS Y ADOLESCENTES</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endParaRPr lang="es-419" sz="500" dirty="0">
                        <a:solidFill>
                          <a:schemeClr val="tx1"/>
                        </a:solidFill>
                        <a:effectLst/>
                        <a:latin typeface="Gibson" pitchFamily="50" charset="0"/>
                        <a:ea typeface="Sagona Book"/>
                        <a:cs typeface="Times New Roman" panose="02020603050405020304" pitchFamily="18"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solidFill>
                            <a:schemeClr val="tx1"/>
                          </a:solidFill>
                          <a:effectLst/>
                          <a:latin typeface="Gibson" pitchFamily="50" charset="0"/>
                          <a:ea typeface="Sagona Book"/>
                          <a:cs typeface="Times New Roman" panose="02020603050405020304" pitchFamily="18" charset="0"/>
                        </a:rPr>
                        <a:t>SERVICIO</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Dar cobertura al mayor número posible de niñas, niños y adolescentes de la entidad, dándoles a conocer sus derechos y brindando atención psicológica.</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 través de e-cards, redes sociales (Facebook, X y TikTok), elaboración de comunicados, además, de difundir a través de los Sistemas DIF Municipales y comunidades de autogobierno, en jornadas de capacitación sobre los derechos de las niñas, niños y adolescentes, además, de informar sobre la prevención de los embarazos en los adolescentes</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extLst>
                  <a:ext uri="{0D108BD9-81ED-4DB2-BD59-A6C34878D82A}">
                    <a16:rowId xmlns:a16="http://schemas.microsoft.com/office/drawing/2014/main" val="340860485"/>
                  </a:ext>
                </a:extLst>
              </a:tr>
            </a:tbl>
          </a:graphicData>
        </a:graphic>
      </p:graphicFrame>
    </p:spTree>
    <p:extLst>
      <p:ext uri="{BB962C8B-B14F-4D97-AF65-F5344CB8AC3E}">
        <p14:creationId xmlns:p14="http://schemas.microsoft.com/office/powerpoint/2010/main" val="1718188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31921" y="1397350"/>
            <a:ext cx="8272212" cy="741249"/>
          </a:xfrm>
        </p:spPr>
        <p:txBody>
          <a:bodyPr>
            <a:normAutofit fontScale="90000"/>
          </a:bodyPr>
          <a:lstStyle/>
          <a:p>
            <a:pPr algn="ctr"/>
            <a:r>
              <a:rPr lang="es-419" sz="2250" dirty="0">
                <a:latin typeface="Gibson Heavy" pitchFamily="50" charset="0"/>
              </a:rPr>
              <a:t>PROGRAMAS INSIGNIA, ACCIONES O SERVICIOS RELEVANTES 2026</a:t>
            </a:r>
          </a:p>
        </p:txBody>
      </p:sp>
      <p:graphicFrame>
        <p:nvGraphicFramePr>
          <p:cNvPr id="8" name="Tabla 7"/>
          <p:cNvGraphicFramePr>
            <a:graphicFrameLocks noGrp="1"/>
          </p:cNvGraphicFramePr>
          <p:nvPr>
            <p:extLst>
              <p:ext uri="{D42A27DB-BD31-4B8C-83A1-F6EECF244321}">
                <p14:modId xmlns:p14="http://schemas.microsoft.com/office/powerpoint/2010/main" val="2239550784"/>
              </p:ext>
            </p:extLst>
          </p:nvPr>
        </p:nvGraphicFramePr>
        <p:xfrm>
          <a:off x="431921" y="2310728"/>
          <a:ext cx="8272221" cy="3830130"/>
        </p:xfrm>
        <a:graphic>
          <a:graphicData uri="http://schemas.openxmlformats.org/drawingml/2006/table">
            <a:tbl>
              <a:tblPr firstRow="1" firstCol="1" bandRow="1">
                <a:tableStyleId>{5C22544A-7EE6-4342-B048-85BDC9FD1C3A}</a:tableStyleId>
              </a:tblPr>
              <a:tblGrid>
                <a:gridCol w="335502">
                  <a:extLst>
                    <a:ext uri="{9D8B030D-6E8A-4147-A177-3AD203B41FA5}">
                      <a16:colId xmlns:a16="http://schemas.microsoft.com/office/drawing/2014/main" val="956451747"/>
                    </a:ext>
                  </a:extLst>
                </a:gridCol>
                <a:gridCol w="1619938">
                  <a:extLst>
                    <a:ext uri="{9D8B030D-6E8A-4147-A177-3AD203B41FA5}">
                      <a16:colId xmlns:a16="http://schemas.microsoft.com/office/drawing/2014/main" val="402506100"/>
                    </a:ext>
                  </a:extLst>
                </a:gridCol>
                <a:gridCol w="818016">
                  <a:extLst>
                    <a:ext uri="{9D8B030D-6E8A-4147-A177-3AD203B41FA5}">
                      <a16:colId xmlns:a16="http://schemas.microsoft.com/office/drawing/2014/main" val="342373652"/>
                    </a:ext>
                  </a:extLst>
                </a:gridCol>
                <a:gridCol w="1174866">
                  <a:extLst>
                    <a:ext uri="{9D8B030D-6E8A-4147-A177-3AD203B41FA5}">
                      <a16:colId xmlns:a16="http://schemas.microsoft.com/office/drawing/2014/main" val="135497907"/>
                    </a:ext>
                  </a:extLst>
                </a:gridCol>
                <a:gridCol w="1174866">
                  <a:extLst>
                    <a:ext uri="{9D8B030D-6E8A-4147-A177-3AD203B41FA5}">
                      <a16:colId xmlns:a16="http://schemas.microsoft.com/office/drawing/2014/main" val="1787807218"/>
                    </a:ext>
                  </a:extLst>
                </a:gridCol>
                <a:gridCol w="250381">
                  <a:extLst>
                    <a:ext uri="{9D8B030D-6E8A-4147-A177-3AD203B41FA5}">
                      <a16:colId xmlns:a16="http://schemas.microsoft.com/office/drawing/2014/main" val="2077888290"/>
                    </a:ext>
                  </a:extLst>
                </a:gridCol>
                <a:gridCol w="240752">
                  <a:extLst>
                    <a:ext uri="{9D8B030D-6E8A-4147-A177-3AD203B41FA5}">
                      <a16:colId xmlns:a16="http://schemas.microsoft.com/office/drawing/2014/main" val="2553288403"/>
                    </a:ext>
                  </a:extLst>
                </a:gridCol>
                <a:gridCol w="250381">
                  <a:extLst>
                    <a:ext uri="{9D8B030D-6E8A-4147-A177-3AD203B41FA5}">
                      <a16:colId xmlns:a16="http://schemas.microsoft.com/office/drawing/2014/main" val="136091483"/>
                    </a:ext>
                  </a:extLst>
                </a:gridCol>
                <a:gridCol w="240752">
                  <a:extLst>
                    <a:ext uri="{9D8B030D-6E8A-4147-A177-3AD203B41FA5}">
                      <a16:colId xmlns:a16="http://schemas.microsoft.com/office/drawing/2014/main" val="3392684012"/>
                    </a:ext>
                  </a:extLst>
                </a:gridCol>
                <a:gridCol w="240752">
                  <a:extLst>
                    <a:ext uri="{9D8B030D-6E8A-4147-A177-3AD203B41FA5}">
                      <a16:colId xmlns:a16="http://schemas.microsoft.com/office/drawing/2014/main" val="1714171795"/>
                    </a:ext>
                  </a:extLst>
                </a:gridCol>
                <a:gridCol w="221492">
                  <a:extLst>
                    <a:ext uri="{9D8B030D-6E8A-4147-A177-3AD203B41FA5}">
                      <a16:colId xmlns:a16="http://schemas.microsoft.com/office/drawing/2014/main" val="1785670713"/>
                    </a:ext>
                  </a:extLst>
                </a:gridCol>
                <a:gridCol w="221492">
                  <a:extLst>
                    <a:ext uri="{9D8B030D-6E8A-4147-A177-3AD203B41FA5}">
                      <a16:colId xmlns:a16="http://schemas.microsoft.com/office/drawing/2014/main" val="2291646724"/>
                    </a:ext>
                  </a:extLst>
                </a:gridCol>
                <a:gridCol w="231122">
                  <a:extLst>
                    <a:ext uri="{9D8B030D-6E8A-4147-A177-3AD203B41FA5}">
                      <a16:colId xmlns:a16="http://schemas.microsoft.com/office/drawing/2014/main" val="3772597897"/>
                    </a:ext>
                  </a:extLst>
                </a:gridCol>
                <a:gridCol w="240752">
                  <a:extLst>
                    <a:ext uri="{9D8B030D-6E8A-4147-A177-3AD203B41FA5}">
                      <a16:colId xmlns:a16="http://schemas.microsoft.com/office/drawing/2014/main" val="647519128"/>
                    </a:ext>
                  </a:extLst>
                </a:gridCol>
                <a:gridCol w="231122">
                  <a:extLst>
                    <a:ext uri="{9D8B030D-6E8A-4147-A177-3AD203B41FA5}">
                      <a16:colId xmlns:a16="http://schemas.microsoft.com/office/drawing/2014/main" val="2331346477"/>
                    </a:ext>
                  </a:extLst>
                </a:gridCol>
                <a:gridCol w="231122">
                  <a:extLst>
                    <a:ext uri="{9D8B030D-6E8A-4147-A177-3AD203B41FA5}">
                      <a16:colId xmlns:a16="http://schemas.microsoft.com/office/drawing/2014/main" val="2846546250"/>
                    </a:ext>
                  </a:extLst>
                </a:gridCol>
                <a:gridCol w="221492">
                  <a:extLst>
                    <a:ext uri="{9D8B030D-6E8A-4147-A177-3AD203B41FA5}">
                      <a16:colId xmlns:a16="http://schemas.microsoft.com/office/drawing/2014/main" val="2695154313"/>
                    </a:ext>
                  </a:extLst>
                </a:gridCol>
                <a:gridCol w="327421">
                  <a:extLst>
                    <a:ext uri="{9D8B030D-6E8A-4147-A177-3AD203B41FA5}">
                      <a16:colId xmlns:a16="http://schemas.microsoft.com/office/drawing/2014/main" val="1545172234"/>
                    </a:ext>
                  </a:extLst>
                </a:gridCol>
              </a:tblGrid>
              <a:tr h="154910">
                <a:tc>
                  <a:txBody>
                    <a:bodyPr/>
                    <a:lstStyle/>
                    <a:p>
                      <a:pPr algn="ctr">
                        <a:lnSpc>
                          <a:spcPct val="107000"/>
                        </a:lnSpc>
                        <a:spcAft>
                          <a:spcPts val="800"/>
                        </a:spcAft>
                      </a:pPr>
                      <a:r>
                        <a:rPr lang="es-ES" sz="500" dirty="0">
                          <a:effectLst/>
                          <a:latin typeface="Gibson" pitchFamily="50" charset="0"/>
                        </a:rPr>
                        <a:t>NO.</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NOMBRE</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¿ES ACCIÓN O SERVICIO?</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META DE LA ACTIVIDAD</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¿CÓMO SE VA A COMUNICAR?</a:t>
                      </a:r>
                    </a:p>
                  </a:txBody>
                  <a:tcPr marL="6635" marR="6635" marT="6635" marB="0" anchor="ctr"/>
                </a:tc>
                <a:tc>
                  <a:txBody>
                    <a:bodyPr/>
                    <a:lstStyle/>
                    <a:p>
                      <a:pPr algn="ctr">
                        <a:lnSpc>
                          <a:spcPct val="107000"/>
                        </a:lnSpc>
                        <a:spcAft>
                          <a:spcPts val="800"/>
                        </a:spcAft>
                      </a:pPr>
                      <a:r>
                        <a:rPr lang="es-ES" sz="500" dirty="0">
                          <a:effectLst/>
                          <a:latin typeface="Gibson" pitchFamily="50" charset="0"/>
                        </a:rPr>
                        <a:t>ENE</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FEB</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MAR</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ABR</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MAY</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JUN</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JUL</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AGO</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SEP</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OCT</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NOV</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DIC</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rPr>
                        <a:t>TOTAL</a:t>
                      </a:r>
                      <a:endParaRPr lang="es-419" sz="500" dirty="0">
                        <a:effectLst/>
                        <a:latin typeface="Gibson" pitchFamily="50" charset="0"/>
                        <a:ea typeface="Sagona Book"/>
                        <a:cs typeface="Times New Roman" panose="02020603050405020304" pitchFamily="18" charset="0"/>
                      </a:endParaRPr>
                    </a:p>
                  </a:txBody>
                  <a:tcPr marL="6635" marR="6635" marT="6635" marB="0" anchor="ctr"/>
                </a:tc>
                <a:extLst>
                  <a:ext uri="{0D108BD9-81ED-4DB2-BD59-A6C34878D82A}">
                    <a16:rowId xmlns:a16="http://schemas.microsoft.com/office/drawing/2014/main" val="2382206453"/>
                  </a:ext>
                </a:extLst>
              </a:tr>
              <a:tr h="447976">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5</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endParaRPr lang="es-MX" sz="500" dirty="0">
                        <a:effectLst/>
                        <a:latin typeface="Gibson" pitchFamily="50"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r>
                        <a:rPr lang="es-MX" sz="500" dirty="0">
                          <a:effectLst/>
                          <a:latin typeface="Gibson" pitchFamily="50" charset="0"/>
                        </a:rPr>
                        <a:t>NIDOS (ATENCIÓN A NIÑAS Y NIÑOS HIJOS DE PADRES JORNALEROS)</a:t>
                      </a:r>
                    </a:p>
                    <a:p>
                      <a:pPr marL="0" marR="0" lvl="0" indent="0" algn="ctr" defTabSz="457200" rtl="0" eaLnBrk="1" fontAlgn="auto" latinLnBrk="0" hangingPunct="1">
                        <a:lnSpc>
                          <a:spcPct val="107000"/>
                        </a:lnSpc>
                        <a:spcBef>
                          <a:spcPts val="0"/>
                        </a:spcBef>
                        <a:spcAft>
                          <a:spcPts val="800"/>
                        </a:spcAft>
                        <a:buClrTx/>
                        <a:buSzTx/>
                        <a:buFontTx/>
                        <a:buNone/>
                        <a:tabLst/>
                        <a:defRPr/>
                      </a:pPr>
                      <a:endParaRPr lang="es-MX" sz="500" dirty="0">
                        <a:effectLst/>
                        <a:latin typeface="Gibson" pitchFamily="50"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SERVICIO</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Que los municipios en donde opera el programa NIDOS, mantengan la cobertura de atención (50), de hijas e hijos de familias jornaleras. </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A través de e-cards, redes sociales (Facebook, X y TikTok), elaboración de comunicados, además, de difundir a través de los Sistemas DIF Municipales y comunidades de autogobierno, </a:t>
                      </a:r>
                      <a:r>
                        <a:rPr lang="es-419" sz="500" dirty="0">
                          <a:effectLst/>
                          <a:latin typeface="Gibson" pitchFamily="50" charset="0"/>
                          <a:ea typeface="Sagona Book"/>
                          <a:cs typeface="Times New Roman" panose="02020603050405020304" pitchFamily="18" charset="0"/>
                        </a:rPr>
                        <a:t>además, de materiales impresos.</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extLst>
                  <a:ext uri="{0D108BD9-81ED-4DB2-BD59-A6C34878D82A}">
                    <a16:rowId xmlns:a16="http://schemas.microsoft.com/office/drawing/2014/main" val="887414718"/>
                  </a:ext>
                </a:extLst>
              </a:tr>
              <a:tr h="662526">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6</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MX" sz="500" dirty="0">
                          <a:effectLst/>
                          <a:latin typeface="Gibson" pitchFamily="50" charset="0"/>
                        </a:rPr>
                        <a:t>PROGRAMAS CULTURALES, ARTÍSTICOS Y RECREATIVOS EN EL CENTRO DE ARTE Y CULTURA “JOSÉ MA. MORELOS”, (CEAC)</a:t>
                      </a:r>
                      <a:endParaRPr lang="es-419" sz="500" dirty="0">
                        <a:effectLst/>
                        <a:latin typeface="Gibson" pitchFamily="50" charset="0"/>
                        <a:cs typeface="Times New Roman" panose="02020603050405020304" pitchFamily="18" charset="0"/>
                      </a:endParaRPr>
                    </a:p>
                    <a:p>
                      <a:pPr algn="ctr">
                        <a:lnSpc>
                          <a:spcPct val="107000"/>
                        </a:lnSpc>
                        <a:spcAft>
                          <a:spcPts val="800"/>
                        </a:spcAft>
                      </a:pPr>
                      <a:endParaRPr lang="es-ES"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SERVICIO</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Mantener los más de 30 talleres, que se imparten en el Centro de Arte y Cultura, durante todo el año.</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A través de e-cards, redes sociales (Facebook, X y TikTok), elaboración de comunicados, materiales impresos, spot de radio</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Del 29 DE MARZO</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AL 5 E ABRIL CURSO DE PASCUA</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EN EL MES DE JULIO </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Y AGOSTO SE REALIZAN TALLERES DE VERANO</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extLst>
                  <a:ext uri="{0D108BD9-81ED-4DB2-BD59-A6C34878D82A}">
                    <a16:rowId xmlns:a16="http://schemas.microsoft.com/office/drawing/2014/main" val="103325238"/>
                  </a:ext>
                </a:extLst>
              </a:tr>
              <a:tr h="371776">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7</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COLECTA Y DISTRIBUCÍÓN DE COBIJAS </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ACCIÓN</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Dar cobertura con cobijas al mayor número de personas que viven en los municipios de alto riesgo de temperaturas bajas o con posibilidades de caída de agua nieve.</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ES" sz="500" dirty="0">
                          <a:effectLst/>
                          <a:latin typeface="Gibson" pitchFamily="50" charset="0"/>
                          <a:ea typeface="Sagona Book"/>
                          <a:cs typeface="Times New Roman" panose="02020603050405020304" pitchFamily="18" charset="0"/>
                        </a:rPr>
                        <a:t>A través de e-cards, redes sociales (Facebook, X y TikTok), elaboración de comunicados, materiales impresos, spots de radios.</a:t>
                      </a:r>
                      <a:endParaRPr lang="es-419" sz="500" dirty="0">
                        <a:effectLst/>
                        <a:latin typeface="Gibson" pitchFamily="50" charset="0"/>
                        <a:ea typeface="Sagona Book"/>
                        <a:cs typeface="Times New Roman" panose="02020603050405020304" pitchFamily="18" charset="0"/>
                      </a:endParaRPr>
                    </a:p>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DISTRIBUCIÓN</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COLECTA</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DISTRIBUCIÓN</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2</a:t>
                      </a:r>
                    </a:p>
                  </a:txBody>
                  <a:tcPr marL="6635" marR="6635" marT="6635" marB="0" anchor="ctr"/>
                </a:tc>
                <a:extLst>
                  <a:ext uri="{0D108BD9-81ED-4DB2-BD59-A6C34878D82A}">
                    <a16:rowId xmlns:a16="http://schemas.microsoft.com/office/drawing/2014/main" val="3189110662"/>
                  </a:ext>
                </a:extLst>
              </a:tr>
              <a:tr h="882697">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8</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CENTRO DE REHABILITACIÓN Y EDUCACIÓN ESPECIAL</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SERVICIO</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En el Centro de Rehabilitación  y Educación Especial, brindamos atención de terapia física, terapia ocupacional, terapia de lenguaje, psicología y trabajo social, órtesis y prótesis, área de terapia infantil, hidroterapia, así como los trámites de credencial nacional para personas con discapacidad y certificado de discapacidad y programas de apoyos durante todo el año.</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A través de e-</a:t>
                      </a:r>
                      <a:r>
                        <a:rPr lang="es-ES" sz="500" dirty="0" err="1">
                          <a:effectLst/>
                          <a:latin typeface="Gibson" pitchFamily="50" charset="0"/>
                          <a:ea typeface="Sagona Book"/>
                          <a:cs typeface="Times New Roman" panose="02020603050405020304" pitchFamily="18" charset="0"/>
                        </a:rPr>
                        <a:t>cards</a:t>
                      </a:r>
                      <a:r>
                        <a:rPr lang="es-ES" sz="500" dirty="0">
                          <a:effectLst/>
                          <a:latin typeface="Gibson" pitchFamily="50" charset="0"/>
                          <a:ea typeface="Sagona Book"/>
                          <a:cs typeface="Times New Roman" panose="02020603050405020304" pitchFamily="18" charset="0"/>
                        </a:rPr>
                        <a:t>, redes sociales (Facebook, X y TikTok), elaboración de comunicados, además, de difundir a través de los Sistemas DIF Municipales y comunidades de autogobierno y</a:t>
                      </a:r>
                      <a:r>
                        <a:rPr lang="es-419" sz="500" dirty="0">
                          <a:effectLst/>
                          <a:latin typeface="Gibson" pitchFamily="50" charset="0"/>
                          <a:ea typeface="Sagona Book"/>
                          <a:cs typeface="Times New Roman" panose="02020603050405020304" pitchFamily="18" charset="0"/>
                        </a:rPr>
                        <a:t> de materiales impresos.</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EL 3 SE CONMEMORA EL DÍA INTERACIONAL DE LAS PERSONAS CON DISCAPACIDAD</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extLst>
                  <a:ext uri="{0D108BD9-81ED-4DB2-BD59-A6C34878D82A}">
                    <a16:rowId xmlns:a16="http://schemas.microsoft.com/office/drawing/2014/main" val="2844088975"/>
                  </a:ext>
                </a:extLst>
              </a:tr>
              <a:tr h="591946">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9</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CENTROS DE ATENCIÓN INFANTIL (CAI)</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SERVICIO</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Brindar cuidado y desarrollo integral a niñas y niños desde 43 días de nacidos hasta preescolar, enfocados en el desarrollo cognitivo, afectivo y físico, con actividades educativas y recreativas.</a:t>
                      </a:r>
                    </a:p>
                    <a:p>
                      <a:pPr algn="ctr">
                        <a:lnSpc>
                          <a:spcPct val="107000"/>
                        </a:lnSpc>
                        <a:spcAft>
                          <a:spcPts val="800"/>
                        </a:spcAft>
                      </a:pPr>
                      <a:r>
                        <a:rPr lang="es-ES" sz="500" b="1" dirty="0">
                          <a:effectLst/>
                          <a:latin typeface="Gibson" pitchFamily="50" charset="0"/>
                          <a:ea typeface="Sagona Book"/>
                          <a:cs typeface="Times New Roman" panose="02020603050405020304" pitchFamily="18" charset="0"/>
                        </a:rPr>
                        <a:t>(En los 7 CASI, es cupo limitado de acuerdo a la disponibilidad de sala).</a:t>
                      </a:r>
                      <a:endParaRPr lang="es-419" sz="500" b="1"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ES" sz="500" dirty="0">
                          <a:effectLst/>
                          <a:latin typeface="Gibson" pitchFamily="50" charset="0"/>
                          <a:ea typeface="Sagona Book"/>
                          <a:cs typeface="Times New Roman" panose="02020603050405020304" pitchFamily="18" charset="0"/>
                        </a:rPr>
                        <a:t>A través de e-</a:t>
                      </a:r>
                      <a:r>
                        <a:rPr lang="es-ES" sz="500" dirty="0" err="1">
                          <a:effectLst/>
                          <a:latin typeface="Gibson" pitchFamily="50" charset="0"/>
                          <a:ea typeface="Sagona Book"/>
                          <a:cs typeface="Times New Roman" panose="02020603050405020304" pitchFamily="18" charset="0"/>
                        </a:rPr>
                        <a:t>cards</a:t>
                      </a:r>
                      <a:r>
                        <a:rPr lang="es-ES" sz="500" dirty="0">
                          <a:effectLst/>
                          <a:latin typeface="Gibson" pitchFamily="50" charset="0"/>
                          <a:ea typeface="Sagona Book"/>
                          <a:cs typeface="Times New Roman" panose="02020603050405020304" pitchFamily="18" charset="0"/>
                        </a:rPr>
                        <a:t>, redes sociales (Facebook, X y TikTok), elaboración de comunicados.</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INSCRIPCIÓNES DEL 5 AL 8</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ES"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extLst>
                  <a:ext uri="{0D108BD9-81ED-4DB2-BD59-A6C34878D82A}">
                    <a16:rowId xmlns:a16="http://schemas.microsoft.com/office/drawing/2014/main" val="1133336406"/>
                  </a:ext>
                </a:extLst>
              </a:tr>
            </a:tbl>
          </a:graphicData>
        </a:graphic>
      </p:graphicFrame>
    </p:spTree>
    <p:extLst>
      <p:ext uri="{BB962C8B-B14F-4D97-AF65-F5344CB8AC3E}">
        <p14:creationId xmlns:p14="http://schemas.microsoft.com/office/powerpoint/2010/main" val="4117668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419" sz="2250" dirty="0">
                <a:latin typeface="Gibson Heavy" pitchFamily="50" charset="0"/>
              </a:rPr>
              <a:t>Coyuntura Y FECHAS IMPORTANTES</a:t>
            </a:r>
          </a:p>
        </p:txBody>
      </p:sp>
      <p:graphicFrame>
        <p:nvGraphicFramePr>
          <p:cNvPr id="4" name="Tabla 3"/>
          <p:cNvGraphicFramePr>
            <a:graphicFrameLocks noGrp="1"/>
          </p:cNvGraphicFramePr>
          <p:nvPr>
            <p:extLst>
              <p:ext uri="{D42A27DB-BD31-4B8C-83A1-F6EECF244321}">
                <p14:modId xmlns:p14="http://schemas.microsoft.com/office/powerpoint/2010/main" val="3832928296"/>
              </p:ext>
            </p:extLst>
          </p:nvPr>
        </p:nvGraphicFramePr>
        <p:xfrm>
          <a:off x="431922" y="2324369"/>
          <a:ext cx="8272212" cy="3769259"/>
        </p:xfrm>
        <a:graphic>
          <a:graphicData uri="http://schemas.openxmlformats.org/drawingml/2006/table">
            <a:tbl>
              <a:tblPr firstRow="1" firstCol="1" bandRow="1">
                <a:tableStyleId>{5C22544A-7EE6-4342-B048-85BDC9FD1C3A}</a:tableStyleId>
              </a:tblPr>
              <a:tblGrid>
                <a:gridCol w="282305">
                  <a:extLst>
                    <a:ext uri="{9D8B030D-6E8A-4147-A177-3AD203B41FA5}">
                      <a16:colId xmlns:a16="http://schemas.microsoft.com/office/drawing/2014/main" val="785014531"/>
                    </a:ext>
                  </a:extLst>
                </a:gridCol>
                <a:gridCol w="1654865">
                  <a:extLst>
                    <a:ext uri="{9D8B030D-6E8A-4147-A177-3AD203B41FA5}">
                      <a16:colId xmlns:a16="http://schemas.microsoft.com/office/drawing/2014/main" val="1075399492"/>
                    </a:ext>
                  </a:extLst>
                </a:gridCol>
                <a:gridCol w="728437">
                  <a:extLst>
                    <a:ext uri="{9D8B030D-6E8A-4147-A177-3AD203B41FA5}">
                      <a16:colId xmlns:a16="http://schemas.microsoft.com/office/drawing/2014/main" val="571039951"/>
                    </a:ext>
                  </a:extLst>
                </a:gridCol>
                <a:gridCol w="1146700">
                  <a:extLst>
                    <a:ext uri="{9D8B030D-6E8A-4147-A177-3AD203B41FA5}">
                      <a16:colId xmlns:a16="http://schemas.microsoft.com/office/drawing/2014/main" val="411377044"/>
                    </a:ext>
                  </a:extLst>
                </a:gridCol>
                <a:gridCol w="1146700">
                  <a:extLst>
                    <a:ext uri="{9D8B030D-6E8A-4147-A177-3AD203B41FA5}">
                      <a16:colId xmlns:a16="http://schemas.microsoft.com/office/drawing/2014/main" val="4149091101"/>
                    </a:ext>
                  </a:extLst>
                </a:gridCol>
                <a:gridCol w="244379">
                  <a:extLst>
                    <a:ext uri="{9D8B030D-6E8A-4147-A177-3AD203B41FA5}">
                      <a16:colId xmlns:a16="http://schemas.microsoft.com/office/drawing/2014/main" val="952132309"/>
                    </a:ext>
                  </a:extLst>
                </a:gridCol>
                <a:gridCol w="244379">
                  <a:extLst>
                    <a:ext uri="{9D8B030D-6E8A-4147-A177-3AD203B41FA5}">
                      <a16:colId xmlns:a16="http://schemas.microsoft.com/office/drawing/2014/main" val="3024571269"/>
                    </a:ext>
                  </a:extLst>
                </a:gridCol>
                <a:gridCol w="244379">
                  <a:extLst>
                    <a:ext uri="{9D8B030D-6E8A-4147-A177-3AD203B41FA5}">
                      <a16:colId xmlns:a16="http://schemas.microsoft.com/office/drawing/2014/main" val="2592593720"/>
                    </a:ext>
                  </a:extLst>
                </a:gridCol>
                <a:gridCol w="234979">
                  <a:extLst>
                    <a:ext uri="{9D8B030D-6E8A-4147-A177-3AD203B41FA5}">
                      <a16:colId xmlns:a16="http://schemas.microsoft.com/office/drawing/2014/main" val="619265578"/>
                    </a:ext>
                  </a:extLst>
                </a:gridCol>
                <a:gridCol w="234979">
                  <a:extLst>
                    <a:ext uri="{9D8B030D-6E8A-4147-A177-3AD203B41FA5}">
                      <a16:colId xmlns:a16="http://schemas.microsoft.com/office/drawing/2014/main" val="2667786153"/>
                    </a:ext>
                  </a:extLst>
                </a:gridCol>
                <a:gridCol w="216181">
                  <a:extLst>
                    <a:ext uri="{9D8B030D-6E8A-4147-A177-3AD203B41FA5}">
                      <a16:colId xmlns:a16="http://schemas.microsoft.com/office/drawing/2014/main" val="1234317361"/>
                    </a:ext>
                  </a:extLst>
                </a:gridCol>
                <a:gridCol w="271166">
                  <a:extLst>
                    <a:ext uri="{9D8B030D-6E8A-4147-A177-3AD203B41FA5}">
                      <a16:colId xmlns:a16="http://schemas.microsoft.com/office/drawing/2014/main" val="2921868633"/>
                    </a:ext>
                  </a:extLst>
                </a:gridCol>
                <a:gridCol w="271166">
                  <a:extLst>
                    <a:ext uri="{9D8B030D-6E8A-4147-A177-3AD203B41FA5}">
                      <a16:colId xmlns:a16="http://schemas.microsoft.com/office/drawing/2014/main" val="805907774"/>
                    </a:ext>
                  </a:extLst>
                </a:gridCol>
                <a:gridCol w="225581">
                  <a:extLst>
                    <a:ext uri="{9D8B030D-6E8A-4147-A177-3AD203B41FA5}">
                      <a16:colId xmlns:a16="http://schemas.microsoft.com/office/drawing/2014/main" val="929169328"/>
                    </a:ext>
                  </a:extLst>
                </a:gridCol>
                <a:gridCol w="243437">
                  <a:extLst>
                    <a:ext uri="{9D8B030D-6E8A-4147-A177-3AD203B41FA5}">
                      <a16:colId xmlns:a16="http://schemas.microsoft.com/office/drawing/2014/main" val="34334943"/>
                    </a:ext>
                  </a:extLst>
                </a:gridCol>
                <a:gridCol w="243437">
                  <a:extLst>
                    <a:ext uri="{9D8B030D-6E8A-4147-A177-3AD203B41FA5}">
                      <a16:colId xmlns:a16="http://schemas.microsoft.com/office/drawing/2014/main" val="3128392600"/>
                    </a:ext>
                  </a:extLst>
                </a:gridCol>
                <a:gridCol w="319571">
                  <a:extLst>
                    <a:ext uri="{9D8B030D-6E8A-4147-A177-3AD203B41FA5}">
                      <a16:colId xmlns:a16="http://schemas.microsoft.com/office/drawing/2014/main" val="3549847395"/>
                    </a:ext>
                  </a:extLst>
                </a:gridCol>
                <a:gridCol w="319571">
                  <a:extLst>
                    <a:ext uri="{9D8B030D-6E8A-4147-A177-3AD203B41FA5}">
                      <a16:colId xmlns:a16="http://schemas.microsoft.com/office/drawing/2014/main" val="3562335864"/>
                    </a:ext>
                  </a:extLst>
                </a:gridCol>
              </a:tblGrid>
              <a:tr h="215453">
                <a:tc>
                  <a:txBody>
                    <a:bodyPr/>
                    <a:lstStyle/>
                    <a:p>
                      <a:pPr algn="ctr">
                        <a:lnSpc>
                          <a:spcPct val="107000"/>
                        </a:lnSpc>
                        <a:spcAft>
                          <a:spcPts val="0"/>
                        </a:spcAft>
                      </a:pPr>
                      <a:r>
                        <a:rPr lang="es-MX" sz="500" dirty="0">
                          <a:effectLst/>
                          <a:latin typeface="Gibson" pitchFamily="50" charset="0"/>
                        </a:rPr>
                        <a:t>NO.</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NOMBRE </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ea typeface="Sagona Book"/>
                          <a:cs typeface="Times New Roman" panose="02020603050405020304" pitchFamily="18" charset="0"/>
                        </a:rPr>
                        <a:t>¿ES ACCIÓN O SERVICIO?</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META DE LA ACTIVIDAD</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es-419" sz="500" dirty="0">
                          <a:effectLst/>
                          <a:latin typeface="Gibson" pitchFamily="50" charset="0"/>
                          <a:ea typeface="Sagona Book"/>
                          <a:cs typeface="Times New Roman" panose="02020603050405020304" pitchFamily="18" charset="0"/>
                        </a:rPr>
                        <a:t>¿CÓMO SE VA A COMUNICAR?</a:t>
                      </a:r>
                    </a:p>
                  </a:txBody>
                  <a:tcPr marL="30428" marR="30428" marT="0" marB="0" anchor="ctr"/>
                </a:tc>
                <a:tc>
                  <a:txBody>
                    <a:bodyPr/>
                    <a:lstStyle/>
                    <a:p>
                      <a:pPr algn="ctr">
                        <a:lnSpc>
                          <a:spcPct val="107000"/>
                        </a:lnSpc>
                        <a:spcAft>
                          <a:spcPts val="0"/>
                        </a:spcAft>
                      </a:pPr>
                      <a:r>
                        <a:rPr lang="es-MX" sz="500" dirty="0">
                          <a:effectLst/>
                          <a:latin typeface="Gibson" pitchFamily="50" charset="0"/>
                        </a:rPr>
                        <a:t>ENE</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FEB</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MAR</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ABR</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MAY</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JUN</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JUL</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AGO</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SEP</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OCT</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NOV</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DIC</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TOTAL</a:t>
                      </a:r>
                      <a:endParaRPr lang="es-419" sz="500" dirty="0">
                        <a:effectLst/>
                        <a:latin typeface="Gibson" pitchFamily="50" charset="0"/>
                        <a:ea typeface="Sagona Book"/>
                        <a:cs typeface="Times New Roman" panose="02020603050405020304" pitchFamily="18" charset="0"/>
                      </a:endParaRPr>
                    </a:p>
                  </a:txBody>
                  <a:tcPr marL="30428" marR="30428" marT="0" marB="0" anchor="ctr"/>
                </a:tc>
                <a:extLst>
                  <a:ext uri="{0D108BD9-81ED-4DB2-BD59-A6C34878D82A}">
                    <a16:rowId xmlns:a16="http://schemas.microsoft.com/office/drawing/2014/main" val="4035269089"/>
                  </a:ext>
                </a:extLst>
              </a:tr>
              <a:tr h="343772">
                <a:tc>
                  <a:txBody>
                    <a:bodyPr/>
                    <a:lstStyle/>
                    <a:p>
                      <a:pPr algn="ctr">
                        <a:lnSpc>
                          <a:spcPct val="107000"/>
                        </a:lnSpc>
                        <a:spcAft>
                          <a:spcPts val="0"/>
                        </a:spcAft>
                      </a:pPr>
                      <a:r>
                        <a:rPr lang="es-419" sz="500" dirty="0">
                          <a:effectLst/>
                          <a:latin typeface="Gibson" pitchFamily="50" charset="0"/>
                          <a:ea typeface="Sagona Book"/>
                          <a:cs typeface="Times New Roman" panose="02020603050405020304" pitchFamily="18" charset="0"/>
                        </a:rPr>
                        <a:t>1</a:t>
                      </a:r>
                    </a:p>
                  </a:txBody>
                  <a:tcPr marL="30428" marR="30428" marT="0"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ES" sz="500" dirty="0">
                          <a:effectLst/>
                          <a:latin typeface="Gibson" pitchFamily="50" charset="0"/>
                        </a:rPr>
                        <a:t>DÍA DE REYES</a:t>
                      </a:r>
                      <a:endParaRPr lang="es-MX" sz="500" dirty="0">
                        <a:effectLst/>
                        <a:latin typeface="Gibson" pitchFamily="50"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solidFill>
                            <a:schemeClr val="tx1"/>
                          </a:solidFill>
                          <a:effectLst/>
                          <a:latin typeface="Gibson" pitchFamily="50" charset="0"/>
                          <a:ea typeface="Sagona Book"/>
                          <a:cs typeface="Times New Roman" panose="02020603050405020304" pitchFamily="18" charset="0"/>
                        </a:rPr>
                        <a:t>ACCIÓN</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Toda la población en acogimiento residencial en el Sistema DIF Michoacán, reciba regalos.</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A través de e-cards, redes sociales (Facebook, X y TikTok), que llegaron los reyes magos a los centros de asistencia social, además, de materiales impresos.</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MARTES 6 DE ENERO 2026</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0"/>
                        </a:spcAft>
                      </a:pPr>
                      <a:endParaRPr lang="es-419" sz="500" dirty="0">
                        <a:effectLst/>
                        <a:latin typeface="Gibson" pitchFamily="50" charset="0"/>
                        <a:ea typeface="Sagona Book"/>
                        <a:cs typeface="Times New Roman" panose="02020603050405020304" pitchFamily="18" charset="0"/>
                      </a:endParaRPr>
                    </a:p>
                  </a:txBody>
                  <a:tcPr marL="30428" marR="30428" marT="0" marB="0" anchor="ctr"/>
                </a:tc>
                <a:extLst>
                  <a:ext uri="{0D108BD9-81ED-4DB2-BD59-A6C34878D82A}">
                    <a16:rowId xmlns:a16="http://schemas.microsoft.com/office/drawing/2014/main" val="1604458685"/>
                  </a:ext>
                </a:extLst>
              </a:tr>
              <a:tr h="515032">
                <a:tc>
                  <a:txBody>
                    <a:bodyPr/>
                    <a:lstStyle/>
                    <a:p>
                      <a:pPr algn="ctr">
                        <a:lnSpc>
                          <a:spcPct val="107000"/>
                        </a:lnSpc>
                        <a:spcAft>
                          <a:spcPts val="0"/>
                        </a:spcAft>
                      </a:pPr>
                      <a:r>
                        <a:rPr lang="es-419" sz="500" dirty="0">
                          <a:effectLst/>
                          <a:latin typeface="Gibson" pitchFamily="50" charset="0"/>
                          <a:ea typeface="Sagona Book"/>
                          <a:cs typeface="Times New Roman" panose="02020603050405020304" pitchFamily="18" charset="0"/>
                        </a:rPr>
                        <a:t>2</a:t>
                      </a:r>
                    </a:p>
                  </a:txBody>
                  <a:tcPr marL="30428" marR="30428" marT="0"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ES" sz="500" dirty="0">
                          <a:effectLst/>
                          <a:latin typeface="Gibson" pitchFamily="50" charset="0"/>
                        </a:rPr>
                        <a:t>DÍA DE LA NIÑA Y EL NIÑO</a:t>
                      </a:r>
                      <a:endParaRPr lang="es-MX" sz="500" dirty="0">
                        <a:effectLst/>
                        <a:latin typeface="Gibson" pitchFamily="50"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solidFill>
                            <a:schemeClr val="tx1"/>
                          </a:solidFill>
                          <a:effectLst/>
                          <a:latin typeface="Gibson" pitchFamily="50" charset="0"/>
                          <a:ea typeface="Sagona Book"/>
                          <a:cs typeface="Times New Roman" panose="02020603050405020304" pitchFamily="18" charset="0"/>
                        </a:rPr>
                        <a:t>ACCIÓN</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Informar a la población la importancia del respeto de los derechos de las niñas y los niños.</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A través de e-cards, redes sociales (Facebook, X y TikTok), elaboración de comunicados, además, de difundir a través de los Sistemas DIF Municipales y comunidades de autogobierno, </a:t>
                      </a:r>
                      <a:r>
                        <a:rPr lang="es-419" sz="500" dirty="0">
                          <a:effectLst/>
                          <a:latin typeface="Gibson" pitchFamily="50" charset="0"/>
                          <a:ea typeface="Sagona Book"/>
                          <a:cs typeface="Times New Roman" panose="02020603050405020304" pitchFamily="18" charset="0"/>
                        </a:rPr>
                        <a:t>además, de materiales impresos.</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30 DE ABRIL DEL 2026</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0"/>
                        </a:spcAft>
                      </a:pPr>
                      <a:endParaRPr lang="es-419" sz="500" dirty="0">
                        <a:effectLst/>
                        <a:latin typeface="Gibson" pitchFamily="50" charset="0"/>
                        <a:ea typeface="Sagona Book"/>
                        <a:cs typeface="Times New Roman" panose="02020603050405020304" pitchFamily="18" charset="0"/>
                      </a:endParaRPr>
                    </a:p>
                  </a:txBody>
                  <a:tcPr marL="30428" marR="30428" marT="0" marB="0" anchor="ctr"/>
                </a:tc>
                <a:extLst>
                  <a:ext uri="{0D108BD9-81ED-4DB2-BD59-A6C34878D82A}">
                    <a16:rowId xmlns:a16="http://schemas.microsoft.com/office/drawing/2014/main" val="2724769634"/>
                  </a:ext>
                </a:extLst>
              </a:tr>
              <a:tr h="943181">
                <a:tc>
                  <a:txBody>
                    <a:bodyPr/>
                    <a:lstStyle/>
                    <a:p>
                      <a:pPr algn="ctr">
                        <a:lnSpc>
                          <a:spcPct val="107000"/>
                        </a:lnSpc>
                        <a:spcAft>
                          <a:spcPts val="0"/>
                        </a:spcAft>
                      </a:pPr>
                      <a:r>
                        <a:rPr lang="es-419" sz="500" dirty="0">
                          <a:effectLst/>
                          <a:latin typeface="Gibson" pitchFamily="50" charset="0"/>
                          <a:ea typeface="Sagona Book"/>
                          <a:cs typeface="Times New Roman" panose="02020603050405020304" pitchFamily="18" charset="0"/>
                        </a:rPr>
                        <a:t>3</a:t>
                      </a:r>
                    </a:p>
                  </a:txBody>
                  <a:tcPr marL="30428" marR="30428" marT="0"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ES" sz="500" dirty="0">
                          <a:effectLst/>
                          <a:latin typeface="Gibson" pitchFamily="50" charset="0"/>
                        </a:rPr>
                        <a:t>FESTIVAL MICHOACÁN DE ORIGEN</a:t>
                      </a:r>
                      <a:endParaRPr lang="es-MX" sz="500" dirty="0">
                        <a:effectLst/>
                        <a:latin typeface="Gibson" pitchFamily="50"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solidFill>
                            <a:schemeClr val="tx1"/>
                          </a:solidFill>
                          <a:effectLst/>
                          <a:latin typeface="Gibson" pitchFamily="50" charset="0"/>
                          <a:ea typeface="Sagona Book"/>
                          <a:cs typeface="Times New Roman" panose="02020603050405020304" pitchFamily="18" charset="0"/>
                        </a:rPr>
                        <a:t>ACCIÓN</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Participar en el pabellón infantil.</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A través de los medios masivos de comunicación, redes sociales institucionales, medios alternativos, electrónicos, materiales impresos, spot de radio y televisión, además, de carteleras espectaculares digital.</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LA FECHA LA DETERMINA EL GOBIERNO DE MICHOACÁN</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0"/>
                        </a:spcAft>
                      </a:pPr>
                      <a:endParaRPr lang="es-419" sz="500" dirty="0">
                        <a:effectLst/>
                        <a:latin typeface="Gibson" pitchFamily="50" charset="0"/>
                        <a:ea typeface="Sagona Book"/>
                        <a:cs typeface="Times New Roman" panose="02020603050405020304" pitchFamily="18" charset="0"/>
                      </a:endParaRPr>
                    </a:p>
                  </a:txBody>
                  <a:tcPr marL="30428" marR="30428" marT="0" marB="0" anchor="ctr"/>
                </a:tc>
                <a:extLst>
                  <a:ext uri="{0D108BD9-81ED-4DB2-BD59-A6C34878D82A}">
                    <a16:rowId xmlns:a16="http://schemas.microsoft.com/office/drawing/2014/main" val="3670612710"/>
                  </a:ext>
                </a:extLst>
              </a:tr>
              <a:tr h="771921">
                <a:tc>
                  <a:txBody>
                    <a:bodyPr/>
                    <a:lstStyle/>
                    <a:p>
                      <a:pPr algn="ctr">
                        <a:lnSpc>
                          <a:spcPct val="107000"/>
                        </a:lnSpc>
                        <a:spcAft>
                          <a:spcPts val="0"/>
                        </a:spcAft>
                      </a:pPr>
                      <a:r>
                        <a:rPr lang="es-419" sz="500" dirty="0">
                          <a:effectLst/>
                          <a:latin typeface="Gibson" pitchFamily="50" charset="0"/>
                          <a:ea typeface="Sagona Book"/>
                          <a:cs typeface="Times New Roman" panose="02020603050405020304" pitchFamily="18" charset="0"/>
                        </a:rPr>
                        <a:t>4</a:t>
                      </a:r>
                    </a:p>
                  </a:txBody>
                  <a:tcPr marL="30428" marR="30428" marT="0"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ES" sz="500" dirty="0">
                          <a:effectLst/>
                          <a:latin typeface="Gibson" pitchFamily="50" charset="0"/>
                        </a:rPr>
                        <a:t>CURSO DE PASCUA Y DE VERANO</a:t>
                      </a:r>
                      <a:endParaRPr lang="es-MX" sz="500" dirty="0">
                        <a:effectLst/>
                        <a:latin typeface="Gibson" pitchFamily="50"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solidFill>
                            <a:schemeClr val="tx1"/>
                          </a:solidFill>
                          <a:effectLst/>
                          <a:latin typeface="Gibson" pitchFamily="50" charset="0"/>
                          <a:ea typeface="Sagona Book"/>
                          <a:cs typeface="Times New Roman" panose="02020603050405020304" pitchFamily="18" charset="0"/>
                        </a:rPr>
                        <a:t>ACCIÓN</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Tener el mayor número posible de niñas, niños y adolescentes y personas adultas mayores interesados en inscribirse en los cursos.</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A través de e-cards, redes sociales (Facebook, X y TikTok), elaboración de comunicados, además, de materiales impresos.</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CURSODE PASCUA LUNES 6 AL VIERNES 10 2026</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CURSO DE VERANO</a:t>
                      </a:r>
                    </a:p>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LUNES 20 AL  </a:t>
                      </a: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14 DE AGOSTO 2026</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0"/>
                        </a:spcAft>
                      </a:pPr>
                      <a:endParaRPr lang="es-419" sz="500" dirty="0">
                        <a:effectLst/>
                        <a:latin typeface="Gibson" pitchFamily="50" charset="0"/>
                        <a:ea typeface="Sagona Book"/>
                        <a:cs typeface="Times New Roman" panose="02020603050405020304" pitchFamily="18" charset="0"/>
                      </a:endParaRPr>
                    </a:p>
                  </a:txBody>
                  <a:tcPr marL="30428" marR="30428" marT="0" marB="0" anchor="ctr"/>
                </a:tc>
                <a:extLst>
                  <a:ext uri="{0D108BD9-81ED-4DB2-BD59-A6C34878D82A}">
                    <a16:rowId xmlns:a16="http://schemas.microsoft.com/office/drawing/2014/main" val="2926777818"/>
                  </a:ext>
                </a:extLst>
              </a:tr>
              <a:tr h="735917">
                <a:tc>
                  <a:txBody>
                    <a:bodyPr/>
                    <a:lstStyle/>
                    <a:p>
                      <a:pPr algn="ctr">
                        <a:lnSpc>
                          <a:spcPct val="107000"/>
                        </a:lnSpc>
                        <a:spcAft>
                          <a:spcPts val="0"/>
                        </a:spcAft>
                      </a:pPr>
                      <a:r>
                        <a:rPr lang="es-419" sz="500" dirty="0">
                          <a:effectLst/>
                          <a:latin typeface="Gibson" pitchFamily="50" charset="0"/>
                          <a:ea typeface="Sagona Book"/>
                          <a:cs typeface="Times New Roman" panose="02020603050405020304" pitchFamily="18" charset="0"/>
                        </a:rPr>
                        <a:t>5</a:t>
                      </a:r>
                    </a:p>
                  </a:txBody>
                  <a:tcPr marL="30428" marR="30428" marT="0"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ES" sz="500" dirty="0">
                          <a:effectLst/>
                          <a:latin typeface="Gibson" pitchFamily="50" charset="0"/>
                        </a:rPr>
                        <a:t>DÍA DE LAS PERSONAS ADULTAS MAYORES</a:t>
                      </a:r>
                      <a:endParaRPr lang="es-MX" sz="500" dirty="0">
                        <a:effectLst/>
                        <a:latin typeface="Gibson" pitchFamily="50"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solidFill>
                            <a:schemeClr val="tx1"/>
                          </a:solidFill>
                          <a:effectLst/>
                          <a:latin typeface="Gibson" pitchFamily="50" charset="0"/>
                          <a:ea typeface="Sagona Book"/>
                          <a:cs typeface="Times New Roman" panose="02020603050405020304" pitchFamily="18" charset="0"/>
                        </a:rPr>
                        <a:t>ACCIÓN</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Participación en la Olimpiada de Oro, que organiza el Sistema Nacional DIF, en alguno de los estados de la republica, además, de conyugar  con los Sistemas DIF Municipales en sus eventos.</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A través de e-cards, redes sociales (Facebook, X y TikTok), elaboración de comunicados, además, de materiales impresos.</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28 DE AGOSTO DÍA NACIONAL DE LAS PERSONAS ADULSTAS MAYORES</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0"/>
                        </a:spcAft>
                      </a:pPr>
                      <a:endParaRPr lang="es-419" sz="500" dirty="0">
                        <a:effectLst/>
                        <a:latin typeface="Gibson" pitchFamily="50" charset="0"/>
                        <a:ea typeface="Sagona Book"/>
                        <a:cs typeface="Times New Roman" panose="02020603050405020304" pitchFamily="18" charset="0"/>
                      </a:endParaRPr>
                    </a:p>
                  </a:txBody>
                  <a:tcPr marL="30428" marR="30428" marT="0" marB="0" anchor="ctr"/>
                </a:tc>
                <a:extLst>
                  <a:ext uri="{0D108BD9-81ED-4DB2-BD59-A6C34878D82A}">
                    <a16:rowId xmlns:a16="http://schemas.microsoft.com/office/drawing/2014/main" val="3484605152"/>
                  </a:ext>
                </a:extLst>
              </a:tr>
            </a:tbl>
          </a:graphicData>
        </a:graphic>
      </p:graphicFrame>
    </p:spTree>
    <p:extLst>
      <p:ext uri="{BB962C8B-B14F-4D97-AF65-F5344CB8AC3E}">
        <p14:creationId xmlns:p14="http://schemas.microsoft.com/office/powerpoint/2010/main" val="1811244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4DFEEF-F5B3-44FA-55AE-A28F6D716D04}"/>
              </a:ext>
            </a:extLst>
          </p:cNvPr>
          <p:cNvSpPr>
            <a:spLocks noGrp="1"/>
          </p:cNvSpPr>
          <p:nvPr>
            <p:ph type="title"/>
          </p:nvPr>
        </p:nvSpPr>
        <p:spPr/>
        <p:txBody>
          <a:bodyPr/>
          <a:lstStyle/>
          <a:p>
            <a:pPr algn="ctr"/>
            <a:r>
              <a:rPr lang="es-419" dirty="0">
                <a:latin typeface="Gibson Heavy" pitchFamily="50" charset="0"/>
              </a:rPr>
              <a:t>Coyuntura Y FECHAS IMPORTANTES</a:t>
            </a:r>
            <a:endParaRPr lang="es-MX" dirty="0"/>
          </a:p>
        </p:txBody>
      </p:sp>
      <p:graphicFrame>
        <p:nvGraphicFramePr>
          <p:cNvPr id="3" name="Tabla 2">
            <a:extLst>
              <a:ext uri="{FF2B5EF4-FFF2-40B4-BE49-F238E27FC236}">
                <a16:creationId xmlns:a16="http://schemas.microsoft.com/office/drawing/2014/main" id="{BAE21807-BDBD-2E1F-AD59-F45AC833187C}"/>
              </a:ext>
            </a:extLst>
          </p:cNvPr>
          <p:cNvGraphicFramePr>
            <a:graphicFrameLocks noGrp="1"/>
          </p:cNvGraphicFramePr>
          <p:nvPr>
            <p:extLst>
              <p:ext uri="{D42A27DB-BD31-4B8C-83A1-F6EECF244321}">
                <p14:modId xmlns:p14="http://schemas.microsoft.com/office/powerpoint/2010/main" val="2026598058"/>
              </p:ext>
            </p:extLst>
          </p:nvPr>
        </p:nvGraphicFramePr>
        <p:xfrm>
          <a:off x="435770" y="2608662"/>
          <a:ext cx="8272212" cy="1144460"/>
        </p:xfrm>
        <a:graphic>
          <a:graphicData uri="http://schemas.openxmlformats.org/drawingml/2006/table">
            <a:tbl>
              <a:tblPr firstRow="1" firstCol="1" bandRow="1">
                <a:tableStyleId>{5C22544A-7EE6-4342-B048-85BDC9FD1C3A}</a:tableStyleId>
              </a:tblPr>
              <a:tblGrid>
                <a:gridCol w="282305">
                  <a:extLst>
                    <a:ext uri="{9D8B030D-6E8A-4147-A177-3AD203B41FA5}">
                      <a16:colId xmlns:a16="http://schemas.microsoft.com/office/drawing/2014/main" val="1752486504"/>
                    </a:ext>
                  </a:extLst>
                </a:gridCol>
                <a:gridCol w="1654865">
                  <a:extLst>
                    <a:ext uri="{9D8B030D-6E8A-4147-A177-3AD203B41FA5}">
                      <a16:colId xmlns:a16="http://schemas.microsoft.com/office/drawing/2014/main" val="2189784265"/>
                    </a:ext>
                  </a:extLst>
                </a:gridCol>
                <a:gridCol w="728437">
                  <a:extLst>
                    <a:ext uri="{9D8B030D-6E8A-4147-A177-3AD203B41FA5}">
                      <a16:colId xmlns:a16="http://schemas.microsoft.com/office/drawing/2014/main" val="3009615981"/>
                    </a:ext>
                  </a:extLst>
                </a:gridCol>
                <a:gridCol w="1146700">
                  <a:extLst>
                    <a:ext uri="{9D8B030D-6E8A-4147-A177-3AD203B41FA5}">
                      <a16:colId xmlns:a16="http://schemas.microsoft.com/office/drawing/2014/main" val="2315110390"/>
                    </a:ext>
                  </a:extLst>
                </a:gridCol>
                <a:gridCol w="1146700">
                  <a:extLst>
                    <a:ext uri="{9D8B030D-6E8A-4147-A177-3AD203B41FA5}">
                      <a16:colId xmlns:a16="http://schemas.microsoft.com/office/drawing/2014/main" val="3657898"/>
                    </a:ext>
                  </a:extLst>
                </a:gridCol>
                <a:gridCol w="244379">
                  <a:extLst>
                    <a:ext uri="{9D8B030D-6E8A-4147-A177-3AD203B41FA5}">
                      <a16:colId xmlns:a16="http://schemas.microsoft.com/office/drawing/2014/main" val="1198183582"/>
                    </a:ext>
                  </a:extLst>
                </a:gridCol>
                <a:gridCol w="244379">
                  <a:extLst>
                    <a:ext uri="{9D8B030D-6E8A-4147-A177-3AD203B41FA5}">
                      <a16:colId xmlns:a16="http://schemas.microsoft.com/office/drawing/2014/main" val="1009702491"/>
                    </a:ext>
                  </a:extLst>
                </a:gridCol>
                <a:gridCol w="244379">
                  <a:extLst>
                    <a:ext uri="{9D8B030D-6E8A-4147-A177-3AD203B41FA5}">
                      <a16:colId xmlns:a16="http://schemas.microsoft.com/office/drawing/2014/main" val="2794900242"/>
                    </a:ext>
                  </a:extLst>
                </a:gridCol>
                <a:gridCol w="234979">
                  <a:extLst>
                    <a:ext uri="{9D8B030D-6E8A-4147-A177-3AD203B41FA5}">
                      <a16:colId xmlns:a16="http://schemas.microsoft.com/office/drawing/2014/main" val="3670134709"/>
                    </a:ext>
                  </a:extLst>
                </a:gridCol>
                <a:gridCol w="234979">
                  <a:extLst>
                    <a:ext uri="{9D8B030D-6E8A-4147-A177-3AD203B41FA5}">
                      <a16:colId xmlns:a16="http://schemas.microsoft.com/office/drawing/2014/main" val="4205497686"/>
                    </a:ext>
                  </a:extLst>
                </a:gridCol>
                <a:gridCol w="216181">
                  <a:extLst>
                    <a:ext uri="{9D8B030D-6E8A-4147-A177-3AD203B41FA5}">
                      <a16:colId xmlns:a16="http://schemas.microsoft.com/office/drawing/2014/main" val="3824265888"/>
                    </a:ext>
                  </a:extLst>
                </a:gridCol>
                <a:gridCol w="271166">
                  <a:extLst>
                    <a:ext uri="{9D8B030D-6E8A-4147-A177-3AD203B41FA5}">
                      <a16:colId xmlns:a16="http://schemas.microsoft.com/office/drawing/2014/main" val="1697806219"/>
                    </a:ext>
                  </a:extLst>
                </a:gridCol>
                <a:gridCol w="271166">
                  <a:extLst>
                    <a:ext uri="{9D8B030D-6E8A-4147-A177-3AD203B41FA5}">
                      <a16:colId xmlns:a16="http://schemas.microsoft.com/office/drawing/2014/main" val="829285428"/>
                    </a:ext>
                  </a:extLst>
                </a:gridCol>
                <a:gridCol w="225581">
                  <a:extLst>
                    <a:ext uri="{9D8B030D-6E8A-4147-A177-3AD203B41FA5}">
                      <a16:colId xmlns:a16="http://schemas.microsoft.com/office/drawing/2014/main" val="3457595729"/>
                    </a:ext>
                  </a:extLst>
                </a:gridCol>
                <a:gridCol w="243437">
                  <a:extLst>
                    <a:ext uri="{9D8B030D-6E8A-4147-A177-3AD203B41FA5}">
                      <a16:colId xmlns:a16="http://schemas.microsoft.com/office/drawing/2014/main" val="2722702014"/>
                    </a:ext>
                  </a:extLst>
                </a:gridCol>
                <a:gridCol w="243437">
                  <a:extLst>
                    <a:ext uri="{9D8B030D-6E8A-4147-A177-3AD203B41FA5}">
                      <a16:colId xmlns:a16="http://schemas.microsoft.com/office/drawing/2014/main" val="2268101029"/>
                    </a:ext>
                  </a:extLst>
                </a:gridCol>
                <a:gridCol w="319571">
                  <a:extLst>
                    <a:ext uri="{9D8B030D-6E8A-4147-A177-3AD203B41FA5}">
                      <a16:colId xmlns:a16="http://schemas.microsoft.com/office/drawing/2014/main" val="3203977324"/>
                    </a:ext>
                  </a:extLst>
                </a:gridCol>
                <a:gridCol w="319571">
                  <a:extLst>
                    <a:ext uri="{9D8B030D-6E8A-4147-A177-3AD203B41FA5}">
                      <a16:colId xmlns:a16="http://schemas.microsoft.com/office/drawing/2014/main" val="1879020171"/>
                    </a:ext>
                  </a:extLst>
                </a:gridCol>
              </a:tblGrid>
              <a:tr h="222185">
                <a:tc>
                  <a:txBody>
                    <a:bodyPr/>
                    <a:lstStyle/>
                    <a:p>
                      <a:pPr algn="ctr">
                        <a:lnSpc>
                          <a:spcPct val="107000"/>
                        </a:lnSpc>
                        <a:spcAft>
                          <a:spcPts val="0"/>
                        </a:spcAft>
                      </a:pPr>
                      <a:r>
                        <a:rPr lang="es-419" sz="500" dirty="0">
                          <a:effectLst/>
                          <a:latin typeface="Gibson" pitchFamily="50" charset="0"/>
                          <a:ea typeface="Sagona Book"/>
                          <a:cs typeface="Times New Roman" panose="02020603050405020304" pitchFamily="18" charset="0"/>
                        </a:rPr>
                        <a:t>6</a:t>
                      </a:r>
                    </a:p>
                  </a:txBody>
                  <a:tcPr marL="30428" marR="30428" marT="0"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ES" sz="500" b="0" dirty="0">
                          <a:solidFill>
                            <a:schemeClr val="tx1"/>
                          </a:solidFill>
                          <a:effectLst/>
                          <a:latin typeface="Gibson" pitchFamily="50" charset="0"/>
                        </a:rPr>
                        <a:t>DÍA DE LA ALIMENTACIÓN</a:t>
                      </a:r>
                      <a:endParaRPr lang="es-MX" sz="500" b="0" dirty="0">
                        <a:solidFill>
                          <a:schemeClr val="tx1"/>
                        </a:solidFill>
                        <a:effectLst/>
                        <a:latin typeface="Gibson" pitchFamily="50" charset="0"/>
                      </a:endParaRPr>
                    </a:p>
                  </a:txBody>
                  <a:tcPr marL="6635" marR="6635" marT="6635" marB="0" anchor="ctr">
                    <a:solidFill>
                      <a:srgbClr val="D0CCCD"/>
                    </a:solidFill>
                  </a:tcP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b="0" dirty="0">
                          <a:solidFill>
                            <a:schemeClr val="tx1"/>
                          </a:solidFill>
                          <a:effectLst/>
                          <a:latin typeface="Gibson" pitchFamily="50" charset="0"/>
                          <a:ea typeface="Sagona Book"/>
                          <a:cs typeface="Times New Roman" panose="02020603050405020304" pitchFamily="18" charset="0"/>
                        </a:rPr>
                        <a:t>ACCIÓN</a:t>
                      </a:r>
                    </a:p>
                  </a:txBody>
                  <a:tcPr marL="6635" marR="6635" marT="6635" marB="0" anchor="ctr">
                    <a:solidFill>
                      <a:srgbClr val="D0CCCD"/>
                    </a:solidFill>
                  </a:tcP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ES" sz="500" b="0" dirty="0">
                          <a:solidFill>
                            <a:schemeClr val="tx1"/>
                          </a:solidFill>
                          <a:effectLst/>
                          <a:latin typeface="Gibson" pitchFamily="50" charset="0"/>
                          <a:ea typeface="Sagona Book"/>
                          <a:cs typeface="Times New Roman" panose="02020603050405020304" pitchFamily="18" charset="0"/>
                        </a:rPr>
                        <a:t>Promover una alimentación saludable.</a:t>
                      </a: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r>
                        <a:rPr lang="es-ES" sz="500" b="0" dirty="0">
                          <a:solidFill>
                            <a:schemeClr val="tx1"/>
                          </a:solidFill>
                          <a:effectLst/>
                          <a:latin typeface="Gibson" pitchFamily="50" charset="0"/>
                          <a:ea typeface="Sagona Book"/>
                          <a:cs typeface="Times New Roman" panose="02020603050405020304" pitchFamily="18" charset="0"/>
                        </a:rPr>
                        <a:t>A través de e-cards, redes sociales (Facebook, X y TikTok), elaboración de comunicados, además, de materiales impresos</a:t>
                      </a: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r>
                        <a:rPr lang="es-419" sz="500" b="0" dirty="0">
                          <a:solidFill>
                            <a:schemeClr val="tx1"/>
                          </a:solidFill>
                          <a:effectLst/>
                          <a:latin typeface="Gibson" pitchFamily="50" charset="0"/>
                          <a:ea typeface="Sagona Book"/>
                          <a:cs typeface="Times New Roman" panose="02020603050405020304" pitchFamily="18" charset="0"/>
                        </a:rPr>
                        <a:t>16 DE OCTUBRE</a:t>
                      </a:r>
                    </a:p>
                  </a:txBody>
                  <a:tcPr marL="6635" marR="6635" marT="6635" marB="0" anchor="ctr">
                    <a:solidFill>
                      <a:srgbClr val="D0CCCD"/>
                    </a:solidFill>
                  </a:tcPr>
                </a:tc>
                <a:tc>
                  <a:txBody>
                    <a:bodyPr/>
                    <a:lstStyle/>
                    <a:p>
                      <a:pPr algn="ctr">
                        <a:lnSpc>
                          <a:spcPct val="107000"/>
                        </a:lnSpc>
                        <a:spcAft>
                          <a:spcPts val="80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80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6635" marR="6635" marT="6635" marB="0" anchor="ctr">
                    <a:solidFill>
                      <a:srgbClr val="D0CCCD"/>
                    </a:solidFill>
                  </a:tcPr>
                </a:tc>
                <a:tc>
                  <a:txBody>
                    <a:bodyPr/>
                    <a:lstStyle/>
                    <a:p>
                      <a:pPr algn="ctr">
                        <a:lnSpc>
                          <a:spcPct val="107000"/>
                        </a:lnSpc>
                        <a:spcAft>
                          <a:spcPts val="0"/>
                        </a:spcAft>
                      </a:pPr>
                      <a:endParaRPr lang="es-419" sz="500" b="0" dirty="0">
                        <a:solidFill>
                          <a:schemeClr val="tx1"/>
                        </a:solidFill>
                        <a:effectLst/>
                        <a:latin typeface="Gibson" pitchFamily="50" charset="0"/>
                        <a:ea typeface="Sagona Book"/>
                        <a:cs typeface="Times New Roman" panose="02020603050405020304" pitchFamily="18" charset="0"/>
                      </a:endParaRPr>
                    </a:p>
                  </a:txBody>
                  <a:tcPr marL="30428" marR="30428" marT="0" marB="0" anchor="ctr">
                    <a:solidFill>
                      <a:srgbClr val="D0CCCD"/>
                    </a:solidFill>
                  </a:tcPr>
                </a:tc>
                <a:extLst>
                  <a:ext uri="{0D108BD9-81ED-4DB2-BD59-A6C34878D82A}">
                    <a16:rowId xmlns:a16="http://schemas.microsoft.com/office/drawing/2014/main" val="2604534292"/>
                  </a:ext>
                </a:extLst>
              </a:tr>
              <a:tr h="662526">
                <a:tc>
                  <a:txBody>
                    <a:bodyPr/>
                    <a:lstStyle/>
                    <a:p>
                      <a:pPr algn="ctr">
                        <a:lnSpc>
                          <a:spcPct val="107000"/>
                        </a:lnSpc>
                        <a:spcAft>
                          <a:spcPts val="0"/>
                        </a:spcAft>
                      </a:pPr>
                      <a:r>
                        <a:rPr lang="es-419" sz="500" dirty="0">
                          <a:effectLst/>
                          <a:latin typeface="Gibson" pitchFamily="50" charset="0"/>
                          <a:ea typeface="Sagona Book"/>
                          <a:cs typeface="Times New Roman" panose="02020603050405020304" pitchFamily="18" charset="0"/>
                        </a:rPr>
                        <a:t>7</a:t>
                      </a:r>
                    </a:p>
                  </a:txBody>
                  <a:tcPr marL="30428" marR="30428" marT="0"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ES" sz="500" dirty="0">
                          <a:effectLst/>
                          <a:latin typeface="Gibson" pitchFamily="50" charset="0"/>
                        </a:rPr>
                        <a:t>17° PREMIO AL MERITO DE LAS PERONAS CON DISCAPACIDAD</a:t>
                      </a:r>
                      <a:endParaRPr lang="es-MX" sz="500" dirty="0">
                        <a:effectLst/>
                        <a:latin typeface="Gibson" pitchFamily="50" charset="0"/>
                      </a:endParaRP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solidFill>
                            <a:schemeClr val="tx1"/>
                          </a:solidFill>
                          <a:effectLst/>
                          <a:latin typeface="Gibson" pitchFamily="50" charset="0"/>
                          <a:ea typeface="Sagona Book"/>
                          <a:cs typeface="Times New Roman" panose="02020603050405020304" pitchFamily="18" charset="0"/>
                        </a:rPr>
                        <a:t>ACCIÓN</a:t>
                      </a:r>
                    </a:p>
                  </a:txBody>
                  <a:tcPr marL="6635" marR="6635" marT="6635" marB="0" anchor="ctr"/>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s-419" sz="500" dirty="0">
                          <a:effectLst/>
                          <a:latin typeface="Gibson" pitchFamily="50" charset="0"/>
                          <a:ea typeface="Sagona Book"/>
                          <a:cs typeface="Times New Roman" panose="02020603050405020304" pitchFamily="18" charset="0"/>
                        </a:rPr>
                        <a:t>Que la convocatoria se publicada, en el mes de octubre y que, en el mes de diciembre se realice el evento del 17° Premio al Merito de las Personas con Discapacidad </a:t>
                      </a:r>
                    </a:p>
                  </a:txBody>
                  <a:tcPr marL="6635" marR="6635" marT="6635" marB="0" anchor="ctr"/>
                </a:tc>
                <a:tc>
                  <a:txBody>
                    <a:bodyPr/>
                    <a:lstStyle/>
                    <a:p>
                      <a:pPr algn="ctr">
                        <a:lnSpc>
                          <a:spcPct val="107000"/>
                        </a:lnSpc>
                        <a:spcAft>
                          <a:spcPts val="800"/>
                        </a:spcAft>
                      </a:pPr>
                      <a:r>
                        <a:rPr lang="es-ES" sz="500" dirty="0">
                          <a:effectLst/>
                          <a:latin typeface="Gibson" pitchFamily="50" charset="0"/>
                          <a:ea typeface="Sagona Book"/>
                          <a:cs typeface="Times New Roman" panose="02020603050405020304" pitchFamily="18" charset="0"/>
                        </a:rPr>
                        <a:t>A través de e-cards, redes sociales (Facebook, X y TikTok), elaboración de comunicados, spot de radio, además, de materiales impresos.</a:t>
                      </a: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LANZAMIENTO DE CONVOCATORIA LUNES 26 DE OCTUBRE</a:t>
                      </a:r>
                    </a:p>
                  </a:txBody>
                  <a:tcPr marL="6635" marR="6635" marT="6635" marB="0" anchor="ctr"/>
                </a:tc>
                <a:tc>
                  <a:txBody>
                    <a:bodyPr/>
                    <a:lstStyle/>
                    <a:p>
                      <a:pPr algn="ctr">
                        <a:lnSpc>
                          <a:spcPct val="107000"/>
                        </a:lnSpc>
                        <a:spcAft>
                          <a:spcPts val="800"/>
                        </a:spcAft>
                      </a:pPr>
                      <a:endParaRPr lang="es-419" sz="500" dirty="0">
                        <a:effectLst/>
                        <a:latin typeface="Gibson" pitchFamily="50" charset="0"/>
                        <a:ea typeface="Sagona Book"/>
                        <a:cs typeface="Times New Roman" panose="02020603050405020304" pitchFamily="18" charset="0"/>
                      </a:endParaRPr>
                    </a:p>
                  </a:txBody>
                  <a:tcPr marL="6635" marR="6635" marT="6635" marB="0" anchor="ctr"/>
                </a:tc>
                <a:tc>
                  <a:txBody>
                    <a:bodyPr/>
                    <a:lstStyle/>
                    <a:p>
                      <a:pPr algn="ctr">
                        <a:lnSpc>
                          <a:spcPct val="107000"/>
                        </a:lnSpc>
                        <a:spcAft>
                          <a:spcPts val="800"/>
                        </a:spcAft>
                      </a:pPr>
                      <a:r>
                        <a:rPr lang="es-419" sz="500" dirty="0">
                          <a:effectLst/>
                          <a:latin typeface="Gibson" pitchFamily="50" charset="0"/>
                          <a:ea typeface="Sagona Book"/>
                          <a:cs typeface="Times New Roman" panose="02020603050405020304" pitchFamily="18" charset="0"/>
                        </a:rPr>
                        <a:t>PREMIACIÓ JNUEVES 3 DE DICIEMBRE </a:t>
                      </a:r>
                    </a:p>
                  </a:txBody>
                  <a:tcPr marL="6635" marR="6635" marT="6635" marB="0" anchor="ctr"/>
                </a:tc>
                <a:tc>
                  <a:txBody>
                    <a:bodyPr/>
                    <a:lstStyle/>
                    <a:p>
                      <a:pPr algn="ctr">
                        <a:lnSpc>
                          <a:spcPct val="107000"/>
                        </a:lnSpc>
                        <a:spcAft>
                          <a:spcPts val="0"/>
                        </a:spcAft>
                      </a:pPr>
                      <a:endParaRPr lang="es-419" sz="500" dirty="0">
                        <a:effectLst/>
                        <a:latin typeface="Gibson" pitchFamily="50" charset="0"/>
                        <a:ea typeface="Sagona Book"/>
                        <a:cs typeface="Times New Roman" panose="02020603050405020304" pitchFamily="18" charset="0"/>
                      </a:endParaRPr>
                    </a:p>
                  </a:txBody>
                  <a:tcPr marL="30428" marR="30428" marT="0" marB="0" anchor="ctr"/>
                </a:tc>
                <a:extLst>
                  <a:ext uri="{0D108BD9-81ED-4DB2-BD59-A6C34878D82A}">
                    <a16:rowId xmlns:a16="http://schemas.microsoft.com/office/drawing/2014/main" val="2235145418"/>
                  </a:ext>
                </a:extLst>
              </a:tr>
            </a:tbl>
          </a:graphicData>
        </a:graphic>
      </p:graphicFrame>
      <p:graphicFrame>
        <p:nvGraphicFramePr>
          <p:cNvPr id="5" name="Tabla 4">
            <a:extLst>
              <a:ext uri="{FF2B5EF4-FFF2-40B4-BE49-F238E27FC236}">
                <a16:creationId xmlns:a16="http://schemas.microsoft.com/office/drawing/2014/main" id="{A585E6FE-3AE0-CB9F-3A31-F79614B94095}"/>
              </a:ext>
            </a:extLst>
          </p:cNvPr>
          <p:cNvGraphicFramePr>
            <a:graphicFrameLocks noGrp="1"/>
          </p:cNvGraphicFramePr>
          <p:nvPr>
            <p:extLst>
              <p:ext uri="{D42A27DB-BD31-4B8C-83A1-F6EECF244321}">
                <p14:modId xmlns:p14="http://schemas.microsoft.com/office/powerpoint/2010/main" val="203018376"/>
              </p:ext>
            </p:extLst>
          </p:nvPr>
        </p:nvGraphicFramePr>
        <p:xfrm>
          <a:off x="435770" y="2368117"/>
          <a:ext cx="8272212" cy="215453"/>
        </p:xfrm>
        <a:graphic>
          <a:graphicData uri="http://schemas.openxmlformats.org/drawingml/2006/table">
            <a:tbl>
              <a:tblPr firstRow="1" firstCol="1" bandRow="1">
                <a:tableStyleId>{5C22544A-7EE6-4342-B048-85BDC9FD1C3A}</a:tableStyleId>
              </a:tblPr>
              <a:tblGrid>
                <a:gridCol w="282305">
                  <a:extLst>
                    <a:ext uri="{9D8B030D-6E8A-4147-A177-3AD203B41FA5}">
                      <a16:colId xmlns:a16="http://schemas.microsoft.com/office/drawing/2014/main" val="1283316496"/>
                    </a:ext>
                  </a:extLst>
                </a:gridCol>
                <a:gridCol w="1654865">
                  <a:extLst>
                    <a:ext uri="{9D8B030D-6E8A-4147-A177-3AD203B41FA5}">
                      <a16:colId xmlns:a16="http://schemas.microsoft.com/office/drawing/2014/main" val="2176216968"/>
                    </a:ext>
                  </a:extLst>
                </a:gridCol>
                <a:gridCol w="728437">
                  <a:extLst>
                    <a:ext uri="{9D8B030D-6E8A-4147-A177-3AD203B41FA5}">
                      <a16:colId xmlns:a16="http://schemas.microsoft.com/office/drawing/2014/main" val="3235752655"/>
                    </a:ext>
                  </a:extLst>
                </a:gridCol>
                <a:gridCol w="1146700">
                  <a:extLst>
                    <a:ext uri="{9D8B030D-6E8A-4147-A177-3AD203B41FA5}">
                      <a16:colId xmlns:a16="http://schemas.microsoft.com/office/drawing/2014/main" val="1404760697"/>
                    </a:ext>
                  </a:extLst>
                </a:gridCol>
                <a:gridCol w="1146700">
                  <a:extLst>
                    <a:ext uri="{9D8B030D-6E8A-4147-A177-3AD203B41FA5}">
                      <a16:colId xmlns:a16="http://schemas.microsoft.com/office/drawing/2014/main" val="884843175"/>
                    </a:ext>
                  </a:extLst>
                </a:gridCol>
                <a:gridCol w="244379">
                  <a:extLst>
                    <a:ext uri="{9D8B030D-6E8A-4147-A177-3AD203B41FA5}">
                      <a16:colId xmlns:a16="http://schemas.microsoft.com/office/drawing/2014/main" val="738929995"/>
                    </a:ext>
                  </a:extLst>
                </a:gridCol>
                <a:gridCol w="244379">
                  <a:extLst>
                    <a:ext uri="{9D8B030D-6E8A-4147-A177-3AD203B41FA5}">
                      <a16:colId xmlns:a16="http://schemas.microsoft.com/office/drawing/2014/main" val="373230309"/>
                    </a:ext>
                  </a:extLst>
                </a:gridCol>
                <a:gridCol w="244379">
                  <a:extLst>
                    <a:ext uri="{9D8B030D-6E8A-4147-A177-3AD203B41FA5}">
                      <a16:colId xmlns:a16="http://schemas.microsoft.com/office/drawing/2014/main" val="4265254729"/>
                    </a:ext>
                  </a:extLst>
                </a:gridCol>
                <a:gridCol w="234979">
                  <a:extLst>
                    <a:ext uri="{9D8B030D-6E8A-4147-A177-3AD203B41FA5}">
                      <a16:colId xmlns:a16="http://schemas.microsoft.com/office/drawing/2014/main" val="4293087716"/>
                    </a:ext>
                  </a:extLst>
                </a:gridCol>
                <a:gridCol w="234979">
                  <a:extLst>
                    <a:ext uri="{9D8B030D-6E8A-4147-A177-3AD203B41FA5}">
                      <a16:colId xmlns:a16="http://schemas.microsoft.com/office/drawing/2014/main" val="4243119853"/>
                    </a:ext>
                  </a:extLst>
                </a:gridCol>
                <a:gridCol w="216181">
                  <a:extLst>
                    <a:ext uri="{9D8B030D-6E8A-4147-A177-3AD203B41FA5}">
                      <a16:colId xmlns:a16="http://schemas.microsoft.com/office/drawing/2014/main" val="1681825426"/>
                    </a:ext>
                  </a:extLst>
                </a:gridCol>
                <a:gridCol w="271166">
                  <a:extLst>
                    <a:ext uri="{9D8B030D-6E8A-4147-A177-3AD203B41FA5}">
                      <a16:colId xmlns:a16="http://schemas.microsoft.com/office/drawing/2014/main" val="2519906438"/>
                    </a:ext>
                  </a:extLst>
                </a:gridCol>
                <a:gridCol w="271166">
                  <a:extLst>
                    <a:ext uri="{9D8B030D-6E8A-4147-A177-3AD203B41FA5}">
                      <a16:colId xmlns:a16="http://schemas.microsoft.com/office/drawing/2014/main" val="1066149515"/>
                    </a:ext>
                  </a:extLst>
                </a:gridCol>
                <a:gridCol w="225581">
                  <a:extLst>
                    <a:ext uri="{9D8B030D-6E8A-4147-A177-3AD203B41FA5}">
                      <a16:colId xmlns:a16="http://schemas.microsoft.com/office/drawing/2014/main" val="1821913781"/>
                    </a:ext>
                  </a:extLst>
                </a:gridCol>
                <a:gridCol w="243437">
                  <a:extLst>
                    <a:ext uri="{9D8B030D-6E8A-4147-A177-3AD203B41FA5}">
                      <a16:colId xmlns:a16="http://schemas.microsoft.com/office/drawing/2014/main" val="3298200338"/>
                    </a:ext>
                  </a:extLst>
                </a:gridCol>
                <a:gridCol w="243437">
                  <a:extLst>
                    <a:ext uri="{9D8B030D-6E8A-4147-A177-3AD203B41FA5}">
                      <a16:colId xmlns:a16="http://schemas.microsoft.com/office/drawing/2014/main" val="2319787639"/>
                    </a:ext>
                  </a:extLst>
                </a:gridCol>
                <a:gridCol w="319571">
                  <a:extLst>
                    <a:ext uri="{9D8B030D-6E8A-4147-A177-3AD203B41FA5}">
                      <a16:colId xmlns:a16="http://schemas.microsoft.com/office/drawing/2014/main" val="1241751389"/>
                    </a:ext>
                  </a:extLst>
                </a:gridCol>
                <a:gridCol w="319571">
                  <a:extLst>
                    <a:ext uri="{9D8B030D-6E8A-4147-A177-3AD203B41FA5}">
                      <a16:colId xmlns:a16="http://schemas.microsoft.com/office/drawing/2014/main" val="4139529662"/>
                    </a:ext>
                  </a:extLst>
                </a:gridCol>
              </a:tblGrid>
              <a:tr h="215453">
                <a:tc>
                  <a:txBody>
                    <a:bodyPr/>
                    <a:lstStyle/>
                    <a:p>
                      <a:pPr algn="ctr">
                        <a:lnSpc>
                          <a:spcPct val="107000"/>
                        </a:lnSpc>
                        <a:spcAft>
                          <a:spcPts val="0"/>
                        </a:spcAft>
                      </a:pPr>
                      <a:r>
                        <a:rPr lang="es-MX" sz="500" dirty="0">
                          <a:effectLst/>
                          <a:latin typeface="Gibson" pitchFamily="50" charset="0"/>
                        </a:rPr>
                        <a:t>NO.</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NOMBRE </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ea typeface="Sagona Book"/>
                          <a:cs typeface="Times New Roman" panose="02020603050405020304" pitchFamily="18" charset="0"/>
                        </a:rPr>
                        <a:t>¿ES ACCIÓN O SERVICIO?</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META DE LA ACTIVIDAD</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es-419" sz="500" dirty="0">
                          <a:effectLst/>
                          <a:latin typeface="Gibson" pitchFamily="50" charset="0"/>
                          <a:ea typeface="Sagona Book"/>
                          <a:cs typeface="Times New Roman" panose="02020603050405020304" pitchFamily="18" charset="0"/>
                        </a:rPr>
                        <a:t>¿CÓMO SE VA A COMUNICAR?</a:t>
                      </a:r>
                    </a:p>
                  </a:txBody>
                  <a:tcPr marL="30428" marR="30428" marT="0" marB="0" anchor="ctr"/>
                </a:tc>
                <a:tc>
                  <a:txBody>
                    <a:bodyPr/>
                    <a:lstStyle/>
                    <a:p>
                      <a:pPr algn="ctr">
                        <a:lnSpc>
                          <a:spcPct val="107000"/>
                        </a:lnSpc>
                        <a:spcAft>
                          <a:spcPts val="0"/>
                        </a:spcAft>
                      </a:pPr>
                      <a:r>
                        <a:rPr lang="es-MX" sz="500" dirty="0">
                          <a:effectLst/>
                          <a:latin typeface="Gibson" pitchFamily="50" charset="0"/>
                        </a:rPr>
                        <a:t>ENE</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FEB</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MAR</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ABR</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MAY</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JUN</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JUL</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AGO</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SEP</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OCT</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NOV</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DIC</a:t>
                      </a:r>
                      <a:endParaRPr lang="es-419" sz="500" dirty="0">
                        <a:effectLst/>
                        <a:latin typeface="Gibson" pitchFamily="50" charset="0"/>
                        <a:ea typeface="Sagona Book"/>
                        <a:cs typeface="Times New Roman" panose="02020603050405020304" pitchFamily="18" charset="0"/>
                      </a:endParaRPr>
                    </a:p>
                  </a:txBody>
                  <a:tcPr marL="30428" marR="30428" marT="0" marB="0" anchor="ctr"/>
                </a:tc>
                <a:tc>
                  <a:txBody>
                    <a:bodyPr/>
                    <a:lstStyle/>
                    <a:p>
                      <a:pPr algn="ctr">
                        <a:lnSpc>
                          <a:spcPct val="107000"/>
                        </a:lnSpc>
                        <a:spcAft>
                          <a:spcPts val="0"/>
                        </a:spcAft>
                      </a:pPr>
                      <a:r>
                        <a:rPr lang="es-MX" sz="500" dirty="0">
                          <a:effectLst/>
                          <a:latin typeface="Gibson" pitchFamily="50" charset="0"/>
                        </a:rPr>
                        <a:t>TOTAL</a:t>
                      </a:r>
                      <a:endParaRPr lang="es-419" sz="500" dirty="0">
                        <a:effectLst/>
                        <a:latin typeface="Gibson" pitchFamily="50" charset="0"/>
                        <a:ea typeface="Sagona Book"/>
                        <a:cs typeface="Times New Roman" panose="02020603050405020304" pitchFamily="18" charset="0"/>
                      </a:endParaRPr>
                    </a:p>
                  </a:txBody>
                  <a:tcPr marL="30428" marR="30428" marT="0" marB="0" anchor="ctr"/>
                </a:tc>
                <a:extLst>
                  <a:ext uri="{0D108BD9-81ED-4DB2-BD59-A6C34878D82A}">
                    <a16:rowId xmlns:a16="http://schemas.microsoft.com/office/drawing/2014/main" val="3501967312"/>
                  </a:ext>
                </a:extLst>
              </a:tr>
            </a:tbl>
          </a:graphicData>
        </a:graphic>
      </p:graphicFrame>
    </p:spTree>
    <p:extLst>
      <p:ext uri="{BB962C8B-B14F-4D97-AF65-F5344CB8AC3E}">
        <p14:creationId xmlns:p14="http://schemas.microsoft.com/office/powerpoint/2010/main" val="1961086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CB17D-FB6C-DC23-E24A-51DC416171E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1E6EC60-2AC1-D93E-2D87-29DE996534EE}"/>
              </a:ext>
            </a:extLst>
          </p:cNvPr>
          <p:cNvSpPr>
            <a:spLocks noGrp="1"/>
          </p:cNvSpPr>
          <p:nvPr>
            <p:ph type="title"/>
          </p:nvPr>
        </p:nvSpPr>
        <p:spPr/>
        <p:txBody>
          <a:bodyPr>
            <a:normAutofit/>
          </a:bodyPr>
          <a:lstStyle/>
          <a:p>
            <a:pPr algn="ctr"/>
            <a:r>
              <a:rPr lang="es-419" sz="2250" cap="none" dirty="0">
                <a:latin typeface="Gibson Heavy" pitchFamily="50" charset="0"/>
              </a:rPr>
              <a:t>METAS EN REDES SOCIALES</a:t>
            </a:r>
          </a:p>
        </p:txBody>
      </p:sp>
      <p:graphicFrame>
        <p:nvGraphicFramePr>
          <p:cNvPr id="4" name="Tabla 3"/>
          <p:cNvGraphicFramePr>
            <a:graphicFrameLocks noGrp="1"/>
          </p:cNvGraphicFramePr>
          <p:nvPr>
            <p:extLst>
              <p:ext uri="{D42A27DB-BD31-4B8C-83A1-F6EECF244321}">
                <p14:modId xmlns:p14="http://schemas.microsoft.com/office/powerpoint/2010/main" val="841418904"/>
              </p:ext>
            </p:extLst>
          </p:nvPr>
        </p:nvGraphicFramePr>
        <p:xfrm>
          <a:off x="1955408" y="2389648"/>
          <a:ext cx="5233188" cy="3366314"/>
        </p:xfrm>
        <a:graphic>
          <a:graphicData uri="http://schemas.openxmlformats.org/drawingml/2006/table">
            <a:tbl>
              <a:tblPr firstRow="1" firstCol="1" bandRow="1">
                <a:tableStyleId>{5C22544A-7EE6-4342-B048-85BDC9FD1C3A}</a:tableStyleId>
              </a:tblPr>
              <a:tblGrid>
                <a:gridCol w="871855">
                  <a:extLst>
                    <a:ext uri="{9D8B030D-6E8A-4147-A177-3AD203B41FA5}">
                      <a16:colId xmlns:a16="http://schemas.microsoft.com/office/drawing/2014/main" val="3786766780"/>
                    </a:ext>
                  </a:extLst>
                </a:gridCol>
                <a:gridCol w="2084250">
                  <a:extLst>
                    <a:ext uri="{9D8B030D-6E8A-4147-A177-3AD203B41FA5}">
                      <a16:colId xmlns:a16="http://schemas.microsoft.com/office/drawing/2014/main" val="3063179518"/>
                    </a:ext>
                  </a:extLst>
                </a:gridCol>
                <a:gridCol w="1476002">
                  <a:extLst>
                    <a:ext uri="{9D8B030D-6E8A-4147-A177-3AD203B41FA5}">
                      <a16:colId xmlns:a16="http://schemas.microsoft.com/office/drawing/2014/main" val="2474502836"/>
                    </a:ext>
                  </a:extLst>
                </a:gridCol>
                <a:gridCol w="801081">
                  <a:extLst>
                    <a:ext uri="{9D8B030D-6E8A-4147-A177-3AD203B41FA5}">
                      <a16:colId xmlns:a16="http://schemas.microsoft.com/office/drawing/2014/main" val="111692233"/>
                    </a:ext>
                  </a:extLst>
                </a:gridCol>
              </a:tblGrid>
              <a:tr h="864966">
                <a:tc>
                  <a:txBody>
                    <a:bodyPr/>
                    <a:lstStyle/>
                    <a:p>
                      <a:pPr algn="ctr">
                        <a:lnSpc>
                          <a:spcPct val="107000"/>
                        </a:lnSpc>
                        <a:spcAft>
                          <a:spcPts val="0"/>
                        </a:spcAft>
                      </a:pPr>
                      <a:endParaRPr lang="es-ES" sz="1200" dirty="0">
                        <a:effectLst/>
                        <a:latin typeface="Gibson" pitchFamily="50" charset="0"/>
                      </a:endParaRPr>
                    </a:p>
                    <a:p>
                      <a:pPr algn="ctr">
                        <a:lnSpc>
                          <a:spcPct val="107000"/>
                        </a:lnSpc>
                        <a:spcAft>
                          <a:spcPts val="0"/>
                        </a:spcAft>
                      </a:pPr>
                      <a:r>
                        <a:rPr lang="es-ES" sz="1200" dirty="0">
                          <a:effectLst/>
                          <a:latin typeface="Gibson" pitchFamily="50" charset="0"/>
                        </a:rPr>
                        <a:t>RED SOCIAL</a:t>
                      </a:r>
                      <a:endParaRPr lang="es-419" sz="1200" dirty="0">
                        <a:effectLst/>
                        <a:latin typeface="Gibson" pitchFamily="50" charset="0"/>
                        <a:ea typeface="Sagona Book"/>
                        <a:cs typeface="Times New Roman" panose="02020603050405020304" pitchFamily="18" charset="0"/>
                      </a:endParaRPr>
                    </a:p>
                  </a:txBody>
                  <a:tcPr marL="51435" marR="51435" marT="0" marB="0"/>
                </a:tc>
                <a:tc>
                  <a:txBody>
                    <a:bodyPr/>
                    <a:lstStyle/>
                    <a:p>
                      <a:pPr algn="ctr">
                        <a:lnSpc>
                          <a:spcPct val="107000"/>
                        </a:lnSpc>
                        <a:spcAft>
                          <a:spcPts val="0"/>
                        </a:spcAft>
                      </a:pPr>
                      <a:r>
                        <a:rPr lang="es-ES" sz="1200" dirty="0">
                          <a:effectLst/>
                          <a:latin typeface="Gibson" pitchFamily="50" charset="0"/>
                        </a:rPr>
                        <a:t> </a:t>
                      </a:r>
                    </a:p>
                    <a:p>
                      <a:pPr algn="ctr">
                        <a:lnSpc>
                          <a:spcPct val="107000"/>
                        </a:lnSpc>
                        <a:spcAft>
                          <a:spcPts val="0"/>
                        </a:spcAft>
                      </a:pPr>
                      <a:endParaRPr lang="es-ES" sz="1200" dirty="0">
                        <a:effectLst/>
                        <a:latin typeface="Gibson" pitchFamily="50" charset="0"/>
                      </a:endParaRPr>
                    </a:p>
                    <a:p>
                      <a:pPr algn="ctr">
                        <a:lnSpc>
                          <a:spcPct val="107000"/>
                        </a:lnSpc>
                        <a:spcAft>
                          <a:spcPts val="0"/>
                        </a:spcAft>
                      </a:pPr>
                      <a:r>
                        <a:rPr lang="es-ES" sz="1200" dirty="0">
                          <a:effectLst/>
                          <a:latin typeface="Gibson" pitchFamily="50" charset="0"/>
                        </a:rPr>
                        <a:t>(INDICAR EL NOMBRE)</a:t>
                      </a:r>
                      <a:endParaRPr lang="es-419" sz="1200" dirty="0">
                        <a:effectLst/>
                        <a:latin typeface="Gibson" pitchFamily="50" charset="0"/>
                      </a:endParaRPr>
                    </a:p>
                    <a:p>
                      <a:pPr algn="ctr">
                        <a:lnSpc>
                          <a:spcPct val="107000"/>
                        </a:lnSpc>
                        <a:spcAft>
                          <a:spcPts val="0"/>
                        </a:spcAft>
                      </a:pPr>
                      <a:r>
                        <a:rPr lang="es-ES" sz="1200" dirty="0">
                          <a:effectLst/>
                          <a:latin typeface="Gibson" pitchFamily="50" charset="0"/>
                        </a:rPr>
                        <a:t> </a:t>
                      </a:r>
                      <a:endParaRPr lang="es-419" sz="1200" dirty="0">
                        <a:effectLst/>
                        <a:latin typeface="Gibson" pitchFamily="50" charset="0"/>
                        <a:ea typeface="Sagona Book"/>
                        <a:cs typeface="Times New Roman" panose="02020603050405020304" pitchFamily="18" charset="0"/>
                      </a:endParaRPr>
                    </a:p>
                  </a:txBody>
                  <a:tcPr marL="51435" marR="51435" marT="0" marB="0"/>
                </a:tc>
                <a:tc>
                  <a:txBody>
                    <a:bodyPr/>
                    <a:lstStyle/>
                    <a:p>
                      <a:pPr algn="ctr">
                        <a:lnSpc>
                          <a:spcPct val="107000"/>
                        </a:lnSpc>
                        <a:spcAft>
                          <a:spcPts val="0"/>
                        </a:spcAft>
                      </a:pPr>
                      <a:endParaRPr lang="es-ES" sz="1200" dirty="0">
                        <a:effectLst/>
                        <a:latin typeface="Gibson" pitchFamily="50" charset="0"/>
                      </a:endParaRPr>
                    </a:p>
                    <a:p>
                      <a:pPr algn="ctr">
                        <a:lnSpc>
                          <a:spcPct val="107000"/>
                        </a:lnSpc>
                        <a:spcAft>
                          <a:spcPts val="0"/>
                        </a:spcAft>
                      </a:pPr>
                      <a:endParaRPr lang="es-ES" sz="1200" dirty="0">
                        <a:effectLst/>
                        <a:latin typeface="Gibson" pitchFamily="50" charset="0"/>
                      </a:endParaRPr>
                    </a:p>
                    <a:p>
                      <a:pPr algn="ctr">
                        <a:lnSpc>
                          <a:spcPct val="107000"/>
                        </a:lnSpc>
                        <a:spcAft>
                          <a:spcPts val="0"/>
                        </a:spcAft>
                      </a:pPr>
                      <a:r>
                        <a:rPr lang="es-ES" sz="1200" dirty="0">
                          <a:effectLst/>
                          <a:latin typeface="Gibson" pitchFamily="50" charset="0"/>
                          <a:ea typeface="+mn-ea"/>
                          <a:cs typeface="+mn-cs"/>
                        </a:rPr>
                        <a:t>SEGUIDORES</a:t>
                      </a:r>
                      <a:r>
                        <a:rPr lang="es-ES" sz="1200" baseline="0" dirty="0">
                          <a:effectLst/>
                          <a:latin typeface="Gibson" pitchFamily="50" charset="0"/>
                          <a:ea typeface="+mn-ea"/>
                          <a:cs typeface="+mn-cs"/>
                        </a:rPr>
                        <a:t> </a:t>
                      </a:r>
                      <a:endParaRPr lang="es-419" sz="1200" dirty="0">
                        <a:effectLst/>
                        <a:latin typeface="Gibson" pitchFamily="50" charset="0"/>
                        <a:ea typeface="Sagona Book"/>
                        <a:cs typeface="Times New Roman" panose="02020603050405020304" pitchFamily="18" charset="0"/>
                      </a:endParaRPr>
                    </a:p>
                  </a:txBody>
                  <a:tcPr marL="51435" marR="51435" marT="0" marB="0"/>
                </a:tc>
                <a:tc>
                  <a:txBody>
                    <a:bodyPr/>
                    <a:lstStyle/>
                    <a:p>
                      <a:pPr algn="ctr">
                        <a:lnSpc>
                          <a:spcPct val="107000"/>
                        </a:lnSpc>
                        <a:spcAft>
                          <a:spcPts val="0"/>
                        </a:spcAft>
                      </a:pPr>
                      <a:endParaRPr lang="es-ES" sz="1200" dirty="0">
                        <a:effectLst/>
                        <a:latin typeface="Gibson" pitchFamily="50" charset="0"/>
                      </a:endParaRPr>
                    </a:p>
                    <a:p>
                      <a:pPr algn="ctr">
                        <a:lnSpc>
                          <a:spcPct val="107000"/>
                        </a:lnSpc>
                        <a:spcAft>
                          <a:spcPts val="0"/>
                        </a:spcAft>
                      </a:pPr>
                      <a:endParaRPr lang="es-ES" sz="1200" dirty="0">
                        <a:effectLst/>
                        <a:latin typeface="Gibson" pitchFamily="50" charset="0"/>
                      </a:endParaRPr>
                    </a:p>
                    <a:p>
                      <a:pPr algn="ctr">
                        <a:lnSpc>
                          <a:spcPct val="107000"/>
                        </a:lnSpc>
                        <a:spcAft>
                          <a:spcPts val="0"/>
                        </a:spcAft>
                      </a:pPr>
                      <a:r>
                        <a:rPr lang="es-ES" sz="1200" dirty="0">
                          <a:effectLst/>
                          <a:latin typeface="Gibson" pitchFamily="50" charset="0"/>
                        </a:rPr>
                        <a:t>AÑO</a:t>
                      </a:r>
                      <a:endParaRPr lang="es-419" sz="1200" dirty="0">
                        <a:effectLst/>
                        <a:latin typeface="Gibson" pitchFamily="50" charset="0"/>
                        <a:ea typeface="Sagona Book"/>
                        <a:cs typeface="Times New Roman" panose="02020603050405020304" pitchFamily="18" charset="0"/>
                      </a:endParaRPr>
                    </a:p>
                  </a:txBody>
                  <a:tcPr marL="51435" marR="51435" marT="0" marB="0"/>
                </a:tc>
                <a:extLst>
                  <a:ext uri="{0D108BD9-81ED-4DB2-BD59-A6C34878D82A}">
                    <a16:rowId xmlns:a16="http://schemas.microsoft.com/office/drawing/2014/main" val="1051655334"/>
                  </a:ext>
                </a:extLst>
              </a:tr>
              <a:tr h="345838">
                <a:tc rowSpan="2">
                  <a:txBody>
                    <a:bodyPr/>
                    <a:lstStyle/>
                    <a:p>
                      <a:pPr algn="ctr">
                        <a:lnSpc>
                          <a:spcPct val="107000"/>
                        </a:lnSpc>
                        <a:spcAft>
                          <a:spcPts val="0"/>
                        </a:spcAft>
                      </a:pPr>
                      <a:endParaRPr lang="es-419" sz="800" dirty="0">
                        <a:effectLst/>
                        <a:latin typeface="Gibson" pitchFamily="50" charset="0"/>
                        <a:ea typeface="Sagona Book"/>
                        <a:cs typeface="Times New Roman" panose="02020603050405020304" pitchFamily="18" charset="0"/>
                      </a:endParaRPr>
                    </a:p>
                  </a:txBody>
                  <a:tcPr marL="51435" marR="51435" marT="0" marB="0"/>
                </a:tc>
                <a:tc rowSpan="2">
                  <a:txBody>
                    <a:bodyPr/>
                    <a:lstStyle/>
                    <a:p>
                      <a:pPr algn="ctr">
                        <a:lnSpc>
                          <a:spcPct val="107000"/>
                        </a:lnSpc>
                        <a:spcAft>
                          <a:spcPts val="0"/>
                        </a:spcAft>
                      </a:pPr>
                      <a:endParaRPr lang="es-ES" sz="900" dirty="0">
                        <a:effectLst/>
                        <a:latin typeface="Gibson" pitchFamily="50" charset="0"/>
                      </a:endParaRPr>
                    </a:p>
                    <a:p>
                      <a:pPr algn="ctr">
                        <a:lnSpc>
                          <a:spcPct val="107000"/>
                        </a:lnSpc>
                        <a:spcAft>
                          <a:spcPts val="0"/>
                        </a:spcAft>
                      </a:pPr>
                      <a:endParaRPr lang="es-ES" sz="900" dirty="0">
                        <a:effectLst/>
                        <a:latin typeface="Gibson" pitchFamily="50" charset="0"/>
                      </a:endParaRPr>
                    </a:p>
                    <a:p>
                      <a:pPr algn="ctr">
                        <a:lnSpc>
                          <a:spcPct val="107000"/>
                        </a:lnSpc>
                        <a:spcAft>
                          <a:spcPts val="0"/>
                        </a:spcAft>
                      </a:pPr>
                      <a:r>
                        <a:rPr lang="es-ES" sz="900" dirty="0">
                          <a:effectLst/>
                          <a:latin typeface="Gibson" pitchFamily="50" charset="0"/>
                        </a:rPr>
                        <a:t>@difmichoacan</a:t>
                      </a:r>
                      <a:endParaRPr lang="es-419" sz="900" dirty="0">
                        <a:effectLst/>
                        <a:latin typeface="Gibson" pitchFamily="50" charset="0"/>
                        <a:ea typeface="Sagona Book"/>
                        <a:cs typeface="Times New Roman" panose="02020603050405020304" pitchFamily="18" charset="0"/>
                      </a:endParaRPr>
                    </a:p>
                  </a:txBody>
                  <a:tcPr marL="51435" marR="51435" marT="0" marB="0"/>
                </a:tc>
                <a:tc>
                  <a:txBody>
                    <a:bodyPr/>
                    <a:lstStyle/>
                    <a:p>
                      <a:pPr algn="ctr">
                        <a:lnSpc>
                          <a:spcPct val="107000"/>
                        </a:lnSpc>
                        <a:spcAft>
                          <a:spcPts val="0"/>
                        </a:spcAft>
                      </a:pPr>
                      <a:endParaRPr lang="es-ES" sz="900" dirty="0">
                        <a:effectLst/>
                        <a:latin typeface="Gibson" pitchFamily="50" charset="0"/>
                      </a:endParaRPr>
                    </a:p>
                    <a:p>
                      <a:pPr algn="ctr">
                        <a:lnSpc>
                          <a:spcPct val="107000"/>
                        </a:lnSpc>
                        <a:spcAft>
                          <a:spcPts val="0"/>
                        </a:spcAft>
                      </a:pPr>
                      <a:r>
                        <a:rPr lang="es-ES" sz="900" dirty="0">
                          <a:effectLst/>
                          <a:latin typeface="Gibson" pitchFamily="50" charset="0"/>
                        </a:rPr>
                        <a:t>1664 </a:t>
                      </a:r>
                      <a:endParaRPr lang="es-419" sz="900" dirty="0">
                        <a:effectLst/>
                        <a:latin typeface="Gibson" pitchFamily="50" charset="0"/>
                        <a:ea typeface="Sagona Book"/>
                        <a:cs typeface="Times New Roman" panose="02020603050405020304" pitchFamily="18" charset="0"/>
                      </a:endParaRPr>
                    </a:p>
                  </a:txBody>
                  <a:tcPr marL="51435" marR="51435" marT="0" marB="0"/>
                </a:tc>
                <a:tc>
                  <a:txBody>
                    <a:bodyPr/>
                    <a:lstStyle/>
                    <a:p>
                      <a:pPr algn="ctr">
                        <a:lnSpc>
                          <a:spcPct val="107000"/>
                        </a:lnSpc>
                        <a:spcAft>
                          <a:spcPts val="0"/>
                        </a:spcAft>
                      </a:pPr>
                      <a:endParaRPr lang="es-ES" sz="900" dirty="0">
                        <a:effectLst/>
                        <a:latin typeface="Gibson" pitchFamily="50" charset="0"/>
                      </a:endParaRPr>
                    </a:p>
                    <a:p>
                      <a:pPr algn="ctr">
                        <a:lnSpc>
                          <a:spcPct val="107000"/>
                        </a:lnSpc>
                        <a:spcAft>
                          <a:spcPts val="0"/>
                        </a:spcAft>
                      </a:pPr>
                      <a:r>
                        <a:rPr lang="es-ES" sz="900" dirty="0">
                          <a:effectLst/>
                          <a:latin typeface="Gibson" pitchFamily="50" charset="0"/>
                        </a:rPr>
                        <a:t>2025</a:t>
                      </a:r>
                      <a:endParaRPr lang="es-419" sz="900" dirty="0">
                        <a:effectLst/>
                        <a:latin typeface="Gibson" pitchFamily="50" charset="0"/>
                        <a:ea typeface="Sagona Book"/>
                        <a:cs typeface="Times New Roman" panose="02020603050405020304" pitchFamily="18" charset="0"/>
                      </a:endParaRPr>
                    </a:p>
                  </a:txBody>
                  <a:tcPr marL="51435" marR="51435" marT="0" marB="0"/>
                </a:tc>
                <a:extLst>
                  <a:ext uri="{0D108BD9-81ED-4DB2-BD59-A6C34878D82A}">
                    <a16:rowId xmlns:a16="http://schemas.microsoft.com/office/drawing/2014/main" val="2622378105"/>
                  </a:ext>
                </a:extLst>
              </a:tr>
              <a:tr h="431102">
                <a:tc vMerge="1">
                  <a:txBody>
                    <a:bodyPr/>
                    <a:lstStyle/>
                    <a:p>
                      <a:endParaRPr lang="es-MX"/>
                    </a:p>
                  </a:txBody>
                  <a:tcPr/>
                </a:tc>
                <a:tc vMerge="1">
                  <a:txBody>
                    <a:bodyPr/>
                    <a:lstStyle/>
                    <a:p>
                      <a:endParaRPr lang="es-MX"/>
                    </a:p>
                  </a:txBody>
                  <a:tcPr/>
                </a:tc>
                <a:tc>
                  <a:txBody>
                    <a:bodyPr/>
                    <a:lstStyle/>
                    <a:p>
                      <a:pPr marL="0" marR="0" indent="0" algn="ctr" defTabSz="457200" rtl="0" eaLnBrk="1" fontAlgn="auto" latinLnBrk="0" hangingPunct="1">
                        <a:lnSpc>
                          <a:spcPct val="107000"/>
                        </a:lnSpc>
                        <a:spcBef>
                          <a:spcPts val="0"/>
                        </a:spcBef>
                        <a:spcAft>
                          <a:spcPts val="0"/>
                        </a:spcAft>
                        <a:buClrTx/>
                        <a:buSzTx/>
                        <a:buFontTx/>
                        <a:buNone/>
                        <a:tabLst/>
                        <a:defRPr/>
                      </a:pPr>
                      <a:endParaRPr lang="es-419" sz="900" dirty="0">
                        <a:effectLst/>
                        <a:latin typeface="Gibson" pitchFamily="50" charset="0"/>
                        <a:ea typeface="Sagona Book"/>
                        <a:cs typeface="Times New Roman" panose="02020603050405020304" pitchFamily="18" charset="0"/>
                      </a:endParaRPr>
                    </a:p>
                    <a:p>
                      <a:pPr marL="0" marR="0" indent="0" algn="ctr" defTabSz="457200" rtl="0" eaLnBrk="1" fontAlgn="auto" latinLnBrk="0" hangingPunct="1">
                        <a:lnSpc>
                          <a:spcPct val="107000"/>
                        </a:lnSpc>
                        <a:spcBef>
                          <a:spcPts val="0"/>
                        </a:spcBef>
                        <a:spcAft>
                          <a:spcPts val="0"/>
                        </a:spcAft>
                        <a:buClrTx/>
                        <a:buSzTx/>
                        <a:buFontTx/>
                        <a:buNone/>
                        <a:tabLst/>
                        <a:defRPr/>
                      </a:pPr>
                      <a:r>
                        <a:rPr lang="es-419" sz="900" dirty="0">
                          <a:effectLst/>
                          <a:latin typeface="Gibson" pitchFamily="50" charset="0"/>
                          <a:ea typeface="Sagona Book"/>
                          <a:cs typeface="Times New Roman" panose="02020603050405020304" pitchFamily="18" charset="0"/>
                        </a:rPr>
                        <a:t>3500</a:t>
                      </a:r>
                    </a:p>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txBody>
                  <a:tcPr marL="51435" marR="51435" marT="0" marB="0"/>
                </a:tc>
                <a:tc>
                  <a:txBody>
                    <a:bodyPr/>
                    <a:lstStyle/>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r>
                        <a:rPr lang="es-419" sz="900" dirty="0">
                          <a:effectLst/>
                          <a:latin typeface="Gibson" pitchFamily="50" charset="0"/>
                          <a:ea typeface="Sagona Book"/>
                          <a:cs typeface="Times New Roman" panose="02020603050405020304" pitchFamily="18" charset="0"/>
                        </a:rPr>
                        <a:t>2026</a:t>
                      </a:r>
                    </a:p>
                  </a:txBody>
                  <a:tcPr marL="51435" marR="51435" marT="0" marB="0"/>
                </a:tc>
                <a:extLst>
                  <a:ext uri="{0D108BD9-81ED-4DB2-BD59-A6C34878D82A}">
                    <a16:rowId xmlns:a16="http://schemas.microsoft.com/office/drawing/2014/main" val="3143795804"/>
                  </a:ext>
                </a:extLst>
              </a:tr>
              <a:tr h="431102">
                <a:tc rowSpan="2">
                  <a:txBody>
                    <a:bodyPr/>
                    <a:lstStyle/>
                    <a:p>
                      <a:pPr algn="ctr">
                        <a:lnSpc>
                          <a:spcPct val="107000"/>
                        </a:lnSpc>
                        <a:spcAft>
                          <a:spcPts val="0"/>
                        </a:spcAft>
                      </a:pPr>
                      <a:endParaRPr lang="es-419" sz="800" dirty="0">
                        <a:effectLst/>
                        <a:latin typeface="Gibson" pitchFamily="50" charset="0"/>
                        <a:ea typeface="Sagona Book"/>
                        <a:cs typeface="Times New Roman" panose="02020603050405020304" pitchFamily="18" charset="0"/>
                      </a:endParaRPr>
                    </a:p>
                  </a:txBody>
                  <a:tcPr marL="51435" marR="51435" marT="0" marB="0"/>
                </a:tc>
                <a:tc rowSpan="2">
                  <a:txBody>
                    <a:bodyPr/>
                    <a:lstStyle/>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r>
                        <a:rPr lang="es-419" sz="900" dirty="0">
                          <a:effectLst/>
                          <a:latin typeface="Gibson" pitchFamily="50" charset="0"/>
                          <a:ea typeface="Sagona Book"/>
                          <a:cs typeface="Times New Roman" panose="02020603050405020304" pitchFamily="18" charset="0"/>
                        </a:rPr>
                        <a:t>Sistema DIF Michoacán </a:t>
                      </a:r>
                    </a:p>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txBody>
                  <a:tcPr marL="51435" marR="51435" marT="0" marB="0"/>
                </a:tc>
                <a:tc>
                  <a:txBody>
                    <a:bodyPr/>
                    <a:lstStyle/>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r>
                        <a:rPr lang="es-419" sz="900" dirty="0">
                          <a:effectLst/>
                          <a:latin typeface="Gibson" pitchFamily="50" charset="0"/>
                          <a:ea typeface="Sagona Book"/>
                          <a:cs typeface="Times New Roman" panose="02020603050405020304" pitchFamily="18" charset="0"/>
                        </a:rPr>
                        <a:t>31.114</a:t>
                      </a:r>
                    </a:p>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txBody>
                  <a:tcPr marL="51435" marR="51435"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r>
                        <a:rPr lang="es-419" sz="900" dirty="0">
                          <a:effectLst/>
                          <a:latin typeface="Gibson" pitchFamily="50" charset="0"/>
                          <a:ea typeface="Sagona Book"/>
                          <a:cs typeface="Times New Roman" panose="02020603050405020304" pitchFamily="18" charset="0"/>
                        </a:rPr>
                        <a:t>2025</a:t>
                      </a:r>
                    </a:p>
                  </a:txBody>
                  <a:tcPr marL="51435" marR="51435"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2316142"/>
                  </a:ext>
                </a:extLst>
              </a:tr>
              <a:tr h="431102">
                <a:tc vMerge="1">
                  <a:txBody>
                    <a:bodyPr/>
                    <a:lstStyle/>
                    <a:p>
                      <a:endParaRPr lang="es-MX"/>
                    </a:p>
                  </a:txBody>
                  <a:tcPr/>
                </a:tc>
                <a:tc vMerge="1">
                  <a:txBody>
                    <a:bodyPr/>
                    <a:lstStyle/>
                    <a:p>
                      <a:endParaRPr lang="es-MX"/>
                    </a:p>
                  </a:txBody>
                  <a:tcPr/>
                </a:tc>
                <a:tc>
                  <a:txBody>
                    <a:bodyPr/>
                    <a:lstStyle/>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r>
                        <a:rPr lang="es-419" sz="900" dirty="0">
                          <a:effectLst/>
                          <a:latin typeface="Gibson" pitchFamily="50" charset="0"/>
                          <a:ea typeface="Sagona Book"/>
                          <a:cs typeface="Times New Roman" panose="02020603050405020304" pitchFamily="18" charset="0"/>
                        </a:rPr>
                        <a:t>40.000</a:t>
                      </a:r>
                    </a:p>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txBody>
                  <a:tcPr marL="51435" marR="5143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r>
                        <a:rPr lang="es-419" sz="900" dirty="0">
                          <a:effectLst/>
                          <a:latin typeface="Gibson" pitchFamily="50" charset="0"/>
                          <a:ea typeface="Sagona Book"/>
                          <a:cs typeface="Times New Roman" panose="02020603050405020304" pitchFamily="18" charset="0"/>
                        </a:rPr>
                        <a:t>2026</a:t>
                      </a:r>
                    </a:p>
                  </a:txBody>
                  <a:tcPr marL="51435" marR="5143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0758457"/>
                  </a:ext>
                </a:extLst>
              </a:tr>
              <a:tr h="431102">
                <a:tc rowSpan="2">
                  <a:txBody>
                    <a:bodyPr/>
                    <a:lstStyle/>
                    <a:p>
                      <a:pPr algn="ctr">
                        <a:lnSpc>
                          <a:spcPct val="107000"/>
                        </a:lnSpc>
                        <a:spcAft>
                          <a:spcPts val="0"/>
                        </a:spcAft>
                      </a:pPr>
                      <a:endParaRPr lang="es-419" sz="800" dirty="0">
                        <a:effectLst/>
                        <a:latin typeface="Gibson" pitchFamily="50" charset="0"/>
                        <a:ea typeface="Sagona Book"/>
                        <a:cs typeface="Times New Roman" panose="02020603050405020304" pitchFamily="18" charset="0"/>
                      </a:endParaRPr>
                    </a:p>
                  </a:txBody>
                  <a:tcPr marL="51435" marR="51435" marT="0" marB="0"/>
                </a:tc>
                <a:tc rowSpan="2">
                  <a:txBody>
                    <a:bodyPr/>
                    <a:lstStyle/>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r>
                        <a:rPr lang="es-419" sz="900" dirty="0">
                          <a:effectLst/>
                          <a:latin typeface="Gibson" pitchFamily="50" charset="0"/>
                          <a:ea typeface="Sagona Book"/>
                          <a:cs typeface="Times New Roman" panose="02020603050405020304" pitchFamily="18" charset="0"/>
                        </a:rPr>
                        <a:t>@DIF_Michoacan</a:t>
                      </a:r>
                    </a:p>
                  </a:txBody>
                  <a:tcPr marL="51435" marR="51435" marT="0" marB="0"/>
                </a:tc>
                <a:tc>
                  <a:txBody>
                    <a:bodyPr/>
                    <a:lstStyle/>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r>
                        <a:rPr lang="es-419" sz="900" dirty="0">
                          <a:effectLst/>
                          <a:latin typeface="Gibson" pitchFamily="50" charset="0"/>
                          <a:ea typeface="Sagona Book"/>
                          <a:cs typeface="Times New Roman" panose="02020603050405020304" pitchFamily="18" charset="0"/>
                        </a:rPr>
                        <a:t>11.881</a:t>
                      </a:r>
                    </a:p>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txBody>
                  <a:tcPr marL="51435" marR="5143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r>
                        <a:rPr lang="es-419" sz="900" dirty="0">
                          <a:effectLst/>
                          <a:latin typeface="Gibson" pitchFamily="50" charset="0"/>
                          <a:ea typeface="Sagona Book"/>
                          <a:cs typeface="Times New Roman" panose="02020603050405020304" pitchFamily="18" charset="0"/>
                        </a:rPr>
                        <a:t>2025</a:t>
                      </a:r>
                    </a:p>
                  </a:txBody>
                  <a:tcPr marL="51435" marR="5143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1827625"/>
                  </a:ext>
                </a:extLst>
              </a:tr>
              <a:tr h="431102">
                <a:tc vMerge="1">
                  <a:txBody>
                    <a:bodyPr/>
                    <a:lstStyle/>
                    <a:p>
                      <a:endParaRPr lang="es-MX"/>
                    </a:p>
                  </a:txBody>
                  <a:tcPr/>
                </a:tc>
                <a:tc vMerge="1">
                  <a:txBody>
                    <a:bodyPr/>
                    <a:lstStyle/>
                    <a:p>
                      <a:endParaRPr lang="es-MX"/>
                    </a:p>
                  </a:txBody>
                  <a:tcPr/>
                </a:tc>
                <a:tc>
                  <a:txBody>
                    <a:bodyPr/>
                    <a:lstStyle/>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r>
                        <a:rPr lang="es-419" sz="900" dirty="0">
                          <a:effectLst/>
                          <a:latin typeface="Gibson" pitchFamily="50" charset="0"/>
                          <a:ea typeface="Sagona Book"/>
                          <a:cs typeface="Times New Roman" panose="02020603050405020304" pitchFamily="18" charset="0"/>
                        </a:rPr>
                        <a:t>12.500</a:t>
                      </a:r>
                    </a:p>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txBody>
                  <a:tcPr marL="51435" marR="51435"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s-419" sz="900" dirty="0">
                        <a:effectLst/>
                        <a:latin typeface="Gibson" pitchFamily="50" charset="0"/>
                        <a:ea typeface="Sagona Book"/>
                        <a:cs typeface="Times New Roman" panose="02020603050405020304" pitchFamily="18" charset="0"/>
                      </a:endParaRPr>
                    </a:p>
                    <a:p>
                      <a:pPr algn="ctr">
                        <a:lnSpc>
                          <a:spcPct val="107000"/>
                        </a:lnSpc>
                        <a:spcAft>
                          <a:spcPts val="0"/>
                        </a:spcAft>
                      </a:pPr>
                      <a:r>
                        <a:rPr lang="es-419" sz="900" dirty="0">
                          <a:effectLst/>
                          <a:latin typeface="Gibson" pitchFamily="50" charset="0"/>
                          <a:ea typeface="Sagona Book"/>
                          <a:cs typeface="Times New Roman" panose="02020603050405020304" pitchFamily="18" charset="0"/>
                        </a:rPr>
                        <a:t>2026</a:t>
                      </a:r>
                    </a:p>
                  </a:txBody>
                  <a:tcPr marL="51435" marR="51435"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67166461"/>
                  </a:ext>
                </a:extLst>
              </a:tr>
            </a:tbl>
          </a:graphicData>
        </a:graphic>
      </p:graphicFrame>
      <p:pic>
        <p:nvPicPr>
          <p:cNvPr id="5" name="Imagen 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3656" y="3370865"/>
            <a:ext cx="411317" cy="421863"/>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descr="Icono&#10;&#10;El contenido generado por IA puede ser incorrecto.">
            <a:extLst>
              <a:ext uri="{FF2B5EF4-FFF2-40B4-BE49-F238E27FC236}">
                <a16:creationId xmlns:a16="http://schemas.microsoft.com/office/drawing/2014/main" id="{9F9C8FCC-C445-21A6-3DEF-66F4CD2EB517}"/>
              </a:ext>
            </a:extLst>
          </p:cNvPr>
          <p:cNvPicPr>
            <a:picLocks noChangeAspect="1"/>
          </p:cNvPicPr>
          <p:nvPr/>
        </p:nvPicPr>
        <p:blipFill>
          <a:blip r:embed="rId3"/>
          <a:stretch>
            <a:fillRect/>
          </a:stretch>
        </p:blipFill>
        <p:spPr>
          <a:xfrm>
            <a:off x="2157962" y="4248236"/>
            <a:ext cx="411316" cy="411316"/>
          </a:xfrm>
          <a:prstGeom prst="rect">
            <a:avLst/>
          </a:prstGeom>
        </p:spPr>
      </p:pic>
      <p:pic>
        <p:nvPicPr>
          <p:cNvPr id="9" name="Imagen 8" descr="Icono&#10;&#10;El contenido generado por IA puede ser incorrecto.">
            <a:extLst>
              <a:ext uri="{FF2B5EF4-FFF2-40B4-BE49-F238E27FC236}">
                <a16:creationId xmlns:a16="http://schemas.microsoft.com/office/drawing/2014/main" id="{6227F747-7310-29E7-EC60-7532772A1B3A}"/>
              </a:ext>
            </a:extLst>
          </p:cNvPr>
          <p:cNvPicPr>
            <a:picLocks noChangeAspect="1"/>
          </p:cNvPicPr>
          <p:nvPr/>
        </p:nvPicPr>
        <p:blipFill>
          <a:blip r:embed="rId4"/>
          <a:stretch>
            <a:fillRect/>
          </a:stretch>
        </p:blipFill>
        <p:spPr>
          <a:xfrm>
            <a:off x="2157961" y="5148252"/>
            <a:ext cx="411316" cy="411316"/>
          </a:xfrm>
          <a:prstGeom prst="rect">
            <a:avLst/>
          </a:prstGeom>
        </p:spPr>
      </p:pic>
    </p:spTree>
    <p:extLst>
      <p:ext uri="{BB962C8B-B14F-4D97-AF65-F5344CB8AC3E}">
        <p14:creationId xmlns:p14="http://schemas.microsoft.com/office/powerpoint/2010/main" val="842254002"/>
      </p:ext>
    </p:extLst>
  </p:cSld>
  <p:clrMapOvr>
    <a:masterClrMapping/>
  </p:clrMapOvr>
</p:sld>
</file>

<file path=ppt/theme/theme1.xml><?xml version="1.0" encoding="utf-8"?>
<a:theme xmlns:a="http://schemas.openxmlformats.org/drawingml/2006/main" name="Dividendo">
  <a:themeElements>
    <a:clrScheme name="Dividendo">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o">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o">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TM03457464[[fn=Dividendo]]</Template>
  <TotalTime>1278</TotalTime>
  <Words>1864</Words>
  <Application>Microsoft Office PowerPoint</Application>
  <PresentationFormat>Presentación en pantalla (4:3)</PresentationFormat>
  <Paragraphs>292</Paragraphs>
  <Slides>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9</vt:i4>
      </vt:variant>
    </vt:vector>
  </HeadingPairs>
  <TitlesOfParts>
    <vt:vector size="15" baseType="lpstr">
      <vt:lpstr>Gibson</vt:lpstr>
      <vt:lpstr>Gibson Heavy</vt:lpstr>
      <vt:lpstr>Gill Sans MT</vt:lpstr>
      <vt:lpstr>Wingdings</vt:lpstr>
      <vt:lpstr>Wingdings 2</vt:lpstr>
      <vt:lpstr>Dividendo</vt:lpstr>
      <vt:lpstr>Presentación de PowerPoint</vt:lpstr>
      <vt:lpstr>Pac 2026</vt:lpstr>
      <vt:lpstr>OBJETIVO GENERAL DEL PROGRAMA ANUAL DE COMUNICACIÓN (Aquí redacta el propósito principal de tu programa anual)</vt:lpstr>
      <vt:lpstr>OBJETIVOS DE LA ESTRATEGIA DE COMUNICACIÓN INSTITUCIONAL </vt:lpstr>
      <vt:lpstr>PROGRAMAS INSIGNIA, ACCIONES O SERVICIOS RELEVANTES 2026</vt:lpstr>
      <vt:lpstr>PROGRAMAS INSIGNIA, ACCIONES O SERVICIOS RELEVANTES 2026</vt:lpstr>
      <vt:lpstr>Coyuntura Y FECHAS IMPORTANTES</vt:lpstr>
      <vt:lpstr>Coyuntura Y FECHAS IMPORTANTES</vt:lpstr>
      <vt:lpstr>METAS EN REDES SOCIALES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Ghia</dc:creator>
  <cp:lastModifiedBy>Comunicacion Social</cp:lastModifiedBy>
  <cp:revision>94</cp:revision>
  <cp:lastPrinted>2025-12-11T14:21:37Z</cp:lastPrinted>
  <dcterms:created xsi:type="dcterms:W3CDTF">2023-10-03T17:02:46Z</dcterms:created>
  <dcterms:modified xsi:type="dcterms:W3CDTF">2025-12-11T14:24:34Z</dcterms:modified>
</cp:coreProperties>
</file>